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6" r:id="rId27"/>
    <p:sldId id="287" r:id="rId28"/>
    <p:sldId id="288" r:id="rId29"/>
    <p:sldId id="291" r:id="rId3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894587" y="0"/>
                </a:moveTo>
                <a:lnTo>
                  <a:pt x="845507" y="1274"/>
                </a:lnTo>
                <a:lnTo>
                  <a:pt x="797119" y="5053"/>
                </a:lnTo>
                <a:lnTo>
                  <a:pt x="749490" y="11271"/>
                </a:lnTo>
                <a:lnTo>
                  <a:pt x="702689" y="19863"/>
                </a:lnTo>
                <a:lnTo>
                  <a:pt x="656784" y="30762"/>
                </a:lnTo>
                <a:lnTo>
                  <a:pt x="611843" y="43903"/>
                </a:lnTo>
                <a:lnTo>
                  <a:pt x="567935" y="59220"/>
                </a:lnTo>
                <a:lnTo>
                  <a:pt x="525127" y="76648"/>
                </a:lnTo>
                <a:lnTo>
                  <a:pt x="483489" y="96121"/>
                </a:lnTo>
                <a:lnTo>
                  <a:pt x="443088" y="117573"/>
                </a:lnTo>
                <a:lnTo>
                  <a:pt x="403993" y="140939"/>
                </a:lnTo>
                <a:lnTo>
                  <a:pt x="366272" y="166152"/>
                </a:lnTo>
                <a:lnTo>
                  <a:pt x="329992" y="193147"/>
                </a:lnTo>
                <a:lnTo>
                  <a:pt x="295223" y="221859"/>
                </a:lnTo>
                <a:lnTo>
                  <a:pt x="262032" y="252222"/>
                </a:lnTo>
                <a:lnTo>
                  <a:pt x="230488" y="284169"/>
                </a:lnTo>
                <a:lnTo>
                  <a:pt x="200659" y="317635"/>
                </a:lnTo>
                <a:lnTo>
                  <a:pt x="172614" y="352556"/>
                </a:lnTo>
                <a:lnTo>
                  <a:pt x="146420" y="388864"/>
                </a:lnTo>
                <a:lnTo>
                  <a:pt x="122145" y="426494"/>
                </a:lnTo>
                <a:lnTo>
                  <a:pt x="99859" y="465380"/>
                </a:lnTo>
                <a:lnTo>
                  <a:pt x="79629" y="505458"/>
                </a:lnTo>
                <a:lnTo>
                  <a:pt x="61523" y="546660"/>
                </a:lnTo>
                <a:lnTo>
                  <a:pt x="45610" y="588922"/>
                </a:lnTo>
                <a:lnTo>
                  <a:pt x="31958" y="632177"/>
                </a:lnTo>
                <a:lnTo>
                  <a:pt x="20635" y="676361"/>
                </a:lnTo>
                <a:lnTo>
                  <a:pt x="11709" y="721406"/>
                </a:lnTo>
                <a:lnTo>
                  <a:pt x="5249" y="767248"/>
                </a:lnTo>
                <a:lnTo>
                  <a:pt x="1323" y="813821"/>
                </a:lnTo>
                <a:lnTo>
                  <a:pt x="0" y="861060"/>
                </a:lnTo>
                <a:lnTo>
                  <a:pt x="1323" y="908298"/>
                </a:lnTo>
                <a:lnTo>
                  <a:pt x="5249" y="954871"/>
                </a:lnTo>
                <a:lnTo>
                  <a:pt x="11709" y="1000713"/>
                </a:lnTo>
                <a:lnTo>
                  <a:pt x="20635" y="1045758"/>
                </a:lnTo>
                <a:lnTo>
                  <a:pt x="31958" y="1089942"/>
                </a:lnTo>
                <a:lnTo>
                  <a:pt x="45610" y="1133197"/>
                </a:lnTo>
                <a:lnTo>
                  <a:pt x="61523" y="1175459"/>
                </a:lnTo>
                <a:lnTo>
                  <a:pt x="79629" y="1216661"/>
                </a:lnTo>
                <a:lnTo>
                  <a:pt x="99859" y="1256739"/>
                </a:lnTo>
                <a:lnTo>
                  <a:pt x="122145" y="1295625"/>
                </a:lnTo>
                <a:lnTo>
                  <a:pt x="146420" y="1333255"/>
                </a:lnTo>
                <a:lnTo>
                  <a:pt x="172614" y="1369563"/>
                </a:lnTo>
                <a:lnTo>
                  <a:pt x="200659" y="1404484"/>
                </a:lnTo>
                <a:lnTo>
                  <a:pt x="230488" y="1437950"/>
                </a:lnTo>
                <a:lnTo>
                  <a:pt x="262032" y="1469898"/>
                </a:lnTo>
                <a:lnTo>
                  <a:pt x="295223" y="1500260"/>
                </a:lnTo>
                <a:lnTo>
                  <a:pt x="329992" y="1528972"/>
                </a:lnTo>
                <a:lnTo>
                  <a:pt x="366272" y="1555967"/>
                </a:lnTo>
                <a:lnTo>
                  <a:pt x="403993" y="1581180"/>
                </a:lnTo>
                <a:lnTo>
                  <a:pt x="443088" y="1604546"/>
                </a:lnTo>
                <a:lnTo>
                  <a:pt x="483489" y="1625998"/>
                </a:lnTo>
                <a:lnTo>
                  <a:pt x="525127" y="1645471"/>
                </a:lnTo>
                <a:lnTo>
                  <a:pt x="567935" y="1662899"/>
                </a:lnTo>
                <a:lnTo>
                  <a:pt x="611843" y="1678216"/>
                </a:lnTo>
                <a:lnTo>
                  <a:pt x="656784" y="1691357"/>
                </a:lnTo>
                <a:lnTo>
                  <a:pt x="702689" y="1702256"/>
                </a:lnTo>
                <a:lnTo>
                  <a:pt x="749490" y="1710848"/>
                </a:lnTo>
                <a:lnTo>
                  <a:pt x="797119" y="1717066"/>
                </a:lnTo>
                <a:lnTo>
                  <a:pt x="845507" y="1720845"/>
                </a:lnTo>
                <a:lnTo>
                  <a:pt x="894587" y="1722120"/>
                </a:lnTo>
                <a:lnTo>
                  <a:pt x="943668" y="1720845"/>
                </a:lnTo>
                <a:lnTo>
                  <a:pt x="992056" y="1717066"/>
                </a:lnTo>
                <a:lnTo>
                  <a:pt x="1039685" y="1710848"/>
                </a:lnTo>
                <a:lnTo>
                  <a:pt x="1086486" y="1702256"/>
                </a:lnTo>
                <a:lnTo>
                  <a:pt x="1132391" y="1691357"/>
                </a:lnTo>
                <a:lnTo>
                  <a:pt x="1177332" y="1678216"/>
                </a:lnTo>
                <a:lnTo>
                  <a:pt x="1221240" y="1662899"/>
                </a:lnTo>
                <a:lnTo>
                  <a:pt x="1264048" y="1645471"/>
                </a:lnTo>
                <a:lnTo>
                  <a:pt x="1305686" y="1625998"/>
                </a:lnTo>
                <a:lnTo>
                  <a:pt x="1346087" y="1604546"/>
                </a:lnTo>
                <a:lnTo>
                  <a:pt x="1385182" y="1581180"/>
                </a:lnTo>
                <a:lnTo>
                  <a:pt x="1422903" y="1555967"/>
                </a:lnTo>
                <a:lnTo>
                  <a:pt x="1459183" y="1528972"/>
                </a:lnTo>
                <a:lnTo>
                  <a:pt x="1493952" y="1500260"/>
                </a:lnTo>
                <a:lnTo>
                  <a:pt x="1527143" y="1469897"/>
                </a:lnTo>
                <a:lnTo>
                  <a:pt x="1558687" y="1437950"/>
                </a:lnTo>
                <a:lnTo>
                  <a:pt x="1588516" y="1404484"/>
                </a:lnTo>
                <a:lnTo>
                  <a:pt x="1616561" y="1369563"/>
                </a:lnTo>
                <a:lnTo>
                  <a:pt x="1642755" y="1333255"/>
                </a:lnTo>
                <a:lnTo>
                  <a:pt x="1667030" y="1295625"/>
                </a:lnTo>
                <a:lnTo>
                  <a:pt x="1689316" y="1256739"/>
                </a:lnTo>
                <a:lnTo>
                  <a:pt x="1709546" y="1216661"/>
                </a:lnTo>
                <a:lnTo>
                  <a:pt x="1727652" y="1175459"/>
                </a:lnTo>
                <a:lnTo>
                  <a:pt x="1743565" y="1133197"/>
                </a:lnTo>
                <a:lnTo>
                  <a:pt x="1757217" y="1089942"/>
                </a:lnTo>
                <a:lnTo>
                  <a:pt x="1768540" y="1045758"/>
                </a:lnTo>
                <a:lnTo>
                  <a:pt x="1777466" y="1000713"/>
                </a:lnTo>
                <a:lnTo>
                  <a:pt x="1783926" y="954871"/>
                </a:lnTo>
                <a:lnTo>
                  <a:pt x="1787852" y="908298"/>
                </a:lnTo>
                <a:lnTo>
                  <a:pt x="1789176" y="861060"/>
                </a:lnTo>
                <a:lnTo>
                  <a:pt x="1787852" y="813821"/>
                </a:lnTo>
                <a:lnTo>
                  <a:pt x="1783926" y="767248"/>
                </a:lnTo>
                <a:lnTo>
                  <a:pt x="1777466" y="721406"/>
                </a:lnTo>
                <a:lnTo>
                  <a:pt x="1768540" y="676361"/>
                </a:lnTo>
                <a:lnTo>
                  <a:pt x="1757217" y="632177"/>
                </a:lnTo>
                <a:lnTo>
                  <a:pt x="1743565" y="588922"/>
                </a:lnTo>
                <a:lnTo>
                  <a:pt x="1727652" y="546660"/>
                </a:lnTo>
                <a:lnTo>
                  <a:pt x="1709546" y="505458"/>
                </a:lnTo>
                <a:lnTo>
                  <a:pt x="1689316" y="465380"/>
                </a:lnTo>
                <a:lnTo>
                  <a:pt x="1667030" y="426494"/>
                </a:lnTo>
                <a:lnTo>
                  <a:pt x="1642755" y="388864"/>
                </a:lnTo>
                <a:lnTo>
                  <a:pt x="1616561" y="352556"/>
                </a:lnTo>
                <a:lnTo>
                  <a:pt x="1588516" y="317635"/>
                </a:lnTo>
                <a:lnTo>
                  <a:pt x="1558687" y="284169"/>
                </a:lnTo>
                <a:lnTo>
                  <a:pt x="1527143" y="252221"/>
                </a:lnTo>
                <a:lnTo>
                  <a:pt x="1493952" y="221859"/>
                </a:lnTo>
                <a:lnTo>
                  <a:pt x="1459183" y="193147"/>
                </a:lnTo>
                <a:lnTo>
                  <a:pt x="1422903" y="166152"/>
                </a:lnTo>
                <a:lnTo>
                  <a:pt x="1385182" y="140939"/>
                </a:lnTo>
                <a:lnTo>
                  <a:pt x="1346087" y="117573"/>
                </a:lnTo>
                <a:lnTo>
                  <a:pt x="1305686" y="96121"/>
                </a:lnTo>
                <a:lnTo>
                  <a:pt x="1264048" y="76648"/>
                </a:lnTo>
                <a:lnTo>
                  <a:pt x="1221240" y="59220"/>
                </a:lnTo>
                <a:lnTo>
                  <a:pt x="1177332" y="43903"/>
                </a:lnTo>
                <a:lnTo>
                  <a:pt x="1132391" y="30762"/>
                </a:lnTo>
                <a:lnTo>
                  <a:pt x="1086486" y="19863"/>
                </a:lnTo>
                <a:lnTo>
                  <a:pt x="1039685" y="11271"/>
                </a:lnTo>
                <a:lnTo>
                  <a:pt x="992056" y="5053"/>
                </a:lnTo>
                <a:lnTo>
                  <a:pt x="943668" y="1274"/>
                </a:lnTo>
                <a:lnTo>
                  <a:pt x="894587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86321" y="1287017"/>
            <a:ext cx="1789430" cy="1722120"/>
          </a:xfrm>
          <a:custGeom>
            <a:avLst/>
            <a:gdLst/>
            <a:ahLst/>
            <a:cxnLst/>
            <a:rect l="l" t="t" r="r" b="b"/>
            <a:pathLst>
              <a:path w="1789429" h="1722120">
                <a:moveTo>
                  <a:pt x="0" y="861060"/>
                </a:moveTo>
                <a:lnTo>
                  <a:pt x="1323" y="813821"/>
                </a:lnTo>
                <a:lnTo>
                  <a:pt x="5249" y="767248"/>
                </a:lnTo>
                <a:lnTo>
                  <a:pt x="11709" y="721406"/>
                </a:lnTo>
                <a:lnTo>
                  <a:pt x="20635" y="676361"/>
                </a:lnTo>
                <a:lnTo>
                  <a:pt x="31958" y="632177"/>
                </a:lnTo>
                <a:lnTo>
                  <a:pt x="45610" y="588922"/>
                </a:lnTo>
                <a:lnTo>
                  <a:pt x="61523" y="546660"/>
                </a:lnTo>
                <a:lnTo>
                  <a:pt x="79629" y="505458"/>
                </a:lnTo>
                <a:lnTo>
                  <a:pt x="99859" y="465380"/>
                </a:lnTo>
                <a:lnTo>
                  <a:pt x="122145" y="426494"/>
                </a:lnTo>
                <a:lnTo>
                  <a:pt x="146420" y="388864"/>
                </a:lnTo>
                <a:lnTo>
                  <a:pt x="172614" y="352556"/>
                </a:lnTo>
                <a:lnTo>
                  <a:pt x="200659" y="317635"/>
                </a:lnTo>
                <a:lnTo>
                  <a:pt x="230488" y="284169"/>
                </a:lnTo>
                <a:lnTo>
                  <a:pt x="262032" y="252222"/>
                </a:lnTo>
                <a:lnTo>
                  <a:pt x="295223" y="221859"/>
                </a:lnTo>
                <a:lnTo>
                  <a:pt x="329992" y="193147"/>
                </a:lnTo>
                <a:lnTo>
                  <a:pt x="366272" y="166152"/>
                </a:lnTo>
                <a:lnTo>
                  <a:pt x="403993" y="140939"/>
                </a:lnTo>
                <a:lnTo>
                  <a:pt x="443088" y="117573"/>
                </a:lnTo>
                <a:lnTo>
                  <a:pt x="483489" y="96121"/>
                </a:lnTo>
                <a:lnTo>
                  <a:pt x="525127" y="76648"/>
                </a:lnTo>
                <a:lnTo>
                  <a:pt x="567935" y="59220"/>
                </a:lnTo>
                <a:lnTo>
                  <a:pt x="611843" y="43903"/>
                </a:lnTo>
                <a:lnTo>
                  <a:pt x="656784" y="30762"/>
                </a:lnTo>
                <a:lnTo>
                  <a:pt x="702689" y="19863"/>
                </a:lnTo>
                <a:lnTo>
                  <a:pt x="749490" y="11271"/>
                </a:lnTo>
                <a:lnTo>
                  <a:pt x="797119" y="5053"/>
                </a:lnTo>
                <a:lnTo>
                  <a:pt x="845507" y="1274"/>
                </a:lnTo>
                <a:lnTo>
                  <a:pt x="894587" y="0"/>
                </a:lnTo>
                <a:lnTo>
                  <a:pt x="943668" y="1274"/>
                </a:lnTo>
                <a:lnTo>
                  <a:pt x="992056" y="5053"/>
                </a:lnTo>
                <a:lnTo>
                  <a:pt x="1039685" y="11271"/>
                </a:lnTo>
                <a:lnTo>
                  <a:pt x="1086486" y="19863"/>
                </a:lnTo>
                <a:lnTo>
                  <a:pt x="1132391" y="30762"/>
                </a:lnTo>
                <a:lnTo>
                  <a:pt x="1177332" y="43903"/>
                </a:lnTo>
                <a:lnTo>
                  <a:pt x="1221240" y="59220"/>
                </a:lnTo>
                <a:lnTo>
                  <a:pt x="1264048" y="76648"/>
                </a:lnTo>
                <a:lnTo>
                  <a:pt x="1305686" y="96121"/>
                </a:lnTo>
                <a:lnTo>
                  <a:pt x="1346087" y="117573"/>
                </a:lnTo>
                <a:lnTo>
                  <a:pt x="1385182" y="140939"/>
                </a:lnTo>
                <a:lnTo>
                  <a:pt x="1422903" y="166152"/>
                </a:lnTo>
                <a:lnTo>
                  <a:pt x="1459183" y="193147"/>
                </a:lnTo>
                <a:lnTo>
                  <a:pt x="1493952" y="221859"/>
                </a:lnTo>
                <a:lnTo>
                  <a:pt x="1527143" y="252221"/>
                </a:lnTo>
                <a:lnTo>
                  <a:pt x="1558687" y="284169"/>
                </a:lnTo>
                <a:lnTo>
                  <a:pt x="1588516" y="317635"/>
                </a:lnTo>
                <a:lnTo>
                  <a:pt x="1616561" y="352556"/>
                </a:lnTo>
                <a:lnTo>
                  <a:pt x="1642755" y="388864"/>
                </a:lnTo>
                <a:lnTo>
                  <a:pt x="1667030" y="426494"/>
                </a:lnTo>
                <a:lnTo>
                  <a:pt x="1689316" y="465380"/>
                </a:lnTo>
                <a:lnTo>
                  <a:pt x="1709546" y="505458"/>
                </a:lnTo>
                <a:lnTo>
                  <a:pt x="1727652" y="546660"/>
                </a:lnTo>
                <a:lnTo>
                  <a:pt x="1743565" y="588922"/>
                </a:lnTo>
                <a:lnTo>
                  <a:pt x="1757217" y="632177"/>
                </a:lnTo>
                <a:lnTo>
                  <a:pt x="1768540" y="676361"/>
                </a:lnTo>
                <a:lnTo>
                  <a:pt x="1777466" y="721406"/>
                </a:lnTo>
                <a:lnTo>
                  <a:pt x="1783926" y="767248"/>
                </a:lnTo>
                <a:lnTo>
                  <a:pt x="1787852" y="813821"/>
                </a:lnTo>
                <a:lnTo>
                  <a:pt x="1789176" y="861060"/>
                </a:lnTo>
                <a:lnTo>
                  <a:pt x="1787852" y="908298"/>
                </a:lnTo>
                <a:lnTo>
                  <a:pt x="1783926" y="954871"/>
                </a:lnTo>
                <a:lnTo>
                  <a:pt x="1777466" y="1000713"/>
                </a:lnTo>
                <a:lnTo>
                  <a:pt x="1768540" y="1045758"/>
                </a:lnTo>
                <a:lnTo>
                  <a:pt x="1757217" y="1089942"/>
                </a:lnTo>
                <a:lnTo>
                  <a:pt x="1743565" y="1133197"/>
                </a:lnTo>
                <a:lnTo>
                  <a:pt x="1727652" y="1175459"/>
                </a:lnTo>
                <a:lnTo>
                  <a:pt x="1709546" y="1216661"/>
                </a:lnTo>
                <a:lnTo>
                  <a:pt x="1689316" y="1256739"/>
                </a:lnTo>
                <a:lnTo>
                  <a:pt x="1667030" y="1295625"/>
                </a:lnTo>
                <a:lnTo>
                  <a:pt x="1642755" y="1333255"/>
                </a:lnTo>
                <a:lnTo>
                  <a:pt x="1616561" y="1369563"/>
                </a:lnTo>
                <a:lnTo>
                  <a:pt x="1588516" y="1404484"/>
                </a:lnTo>
                <a:lnTo>
                  <a:pt x="1558687" y="1437950"/>
                </a:lnTo>
                <a:lnTo>
                  <a:pt x="1527143" y="1469897"/>
                </a:lnTo>
                <a:lnTo>
                  <a:pt x="1493952" y="1500260"/>
                </a:lnTo>
                <a:lnTo>
                  <a:pt x="1459183" y="1528972"/>
                </a:lnTo>
                <a:lnTo>
                  <a:pt x="1422903" y="1555967"/>
                </a:lnTo>
                <a:lnTo>
                  <a:pt x="1385182" y="1581180"/>
                </a:lnTo>
                <a:lnTo>
                  <a:pt x="1346087" y="1604546"/>
                </a:lnTo>
                <a:lnTo>
                  <a:pt x="1305686" y="1625998"/>
                </a:lnTo>
                <a:lnTo>
                  <a:pt x="1264048" y="1645471"/>
                </a:lnTo>
                <a:lnTo>
                  <a:pt x="1221240" y="1662899"/>
                </a:lnTo>
                <a:lnTo>
                  <a:pt x="1177332" y="1678216"/>
                </a:lnTo>
                <a:lnTo>
                  <a:pt x="1132391" y="1691357"/>
                </a:lnTo>
                <a:lnTo>
                  <a:pt x="1086486" y="1702256"/>
                </a:lnTo>
                <a:lnTo>
                  <a:pt x="1039685" y="1710848"/>
                </a:lnTo>
                <a:lnTo>
                  <a:pt x="992056" y="1717066"/>
                </a:lnTo>
                <a:lnTo>
                  <a:pt x="943668" y="1720845"/>
                </a:lnTo>
                <a:lnTo>
                  <a:pt x="894587" y="1722120"/>
                </a:lnTo>
                <a:lnTo>
                  <a:pt x="845507" y="1720845"/>
                </a:lnTo>
                <a:lnTo>
                  <a:pt x="797119" y="1717066"/>
                </a:lnTo>
                <a:lnTo>
                  <a:pt x="749490" y="1710848"/>
                </a:lnTo>
                <a:lnTo>
                  <a:pt x="702689" y="1702256"/>
                </a:lnTo>
                <a:lnTo>
                  <a:pt x="656784" y="1691357"/>
                </a:lnTo>
                <a:lnTo>
                  <a:pt x="611843" y="1678216"/>
                </a:lnTo>
                <a:lnTo>
                  <a:pt x="567935" y="1662899"/>
                </a:lnTo>
                <a:lnTo>
                  <a:pt x="525127" y="1645471"/>
                </a:lnTo>
                <a:lnTo>
                  <a:pt x="483489" y="1625998"/>
                </a:lnTo>
                <a:lnTo>
                  <a:pt x="443088" y="1604546"/>
                </a:lnTo>
                <a:lnTo>
                  <a:pt x="403993" y="1581180"/>
                </a:lnTo>
                <a:lnTo>
                  <a:pt x="366272" y="1555967"/>
                </a:lnTo>
                <a:lnTo>
                  <a:pt x="329992" y="1528972"/>
                </a:lnTo>
                <a:lnTo>
                  <a:pt x="295223" y="1500260"/>
                </a:lnTo>
                <a:lnTo>
                  <a:pt x="262032" y="1469898"/>
                </a:lnTo>
                <a:lnTo>
                  <a:pt x="230488" y="1437950"/>
                </a:lnTo>
                <a:lnTo>
                  <a:pt x="200659" y="1404484"/>
                </a:lnTo>
                <a:lnTo>
                  <a:pt x="172614" y="1369563"/>
                </a:lnTo>
                <a:lnTo>
                  <a:pt x="146420" y="1333255"/>
                </a:lnTo>
                <a:lnTo>
                  <a:pt x="122145" y="1295625"/>
                </a:lnTo>
                <a:lnTo>
                  <a:pt x="99859" y="1256739"/>
                </a:lnTo>
                <a:lnTo>
                  <a:pt x="79629" y="1216661"/>
                </a:lnTo>
                <a:lnTo>
                  <a:pt x="61523" y="1175459"/>
                </a:lnTo>
                <a:lnTo>
                  <a:pt x="45610" y="1133197"/>
                </a:lnTo>
                <a:lnTo>
                  <a:pt x="31958" y="1089942"/>
                </a:lnTo>
                <a:lnTo>
                  <a:pt x="20635" y="1045758"/>
                </a:lnTo>
                <a:lnTo>
                  <a:pt x="11709" y="1000713"/>
                </a:lnTo>
                <a:lnTo>
                  <a:pt x="5249" y="954871"/>
                </a:lnTo>
                <a:lnTo>
                  <a:pt x="1323" y="908298"/>
                </a:lnTo>
                <a:lnTo>
                  <a:pt x="0" y="861060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4369816" y="0"/>
                </a:moveTo>
                <a:lnTo>
                  <a:pt x="87884" y="0"/>
                </a:lnTo>
                <a:lnTo>
                  <a:pt x="53674" y="6906"/>
                </a:lnTo>
                <a:lnTo>
                  <a:pt x="25739" y="25739"/>
                </a:lnTo>
                <a:lnTo>
                  <a:pt x="6906" y="53674"/>
                </a:lnTo>
                <a:lnTo>
                  <a:pt x="0" y="87884"/>
                </a:lnTo>
                <a:lnTo>
                  <a:pt x="0" y="439420"/>
                </a:lnTo>
                <a:lnTo>
                  <a:pt x="6906" y="473629"/>
                </a:lnTo>
                <a:lnTo>
                  <a:pt x="25739" y="501564"/>
                </a:lnTo>
                <a:lnTo>
                  <a:pt x="53674" y="520397"/>
                </a:lnTo>
                <a:lnTo>
                  <a:pt x="87884" y="527304"/>
                </a:lnTo>
                <a:lnTo>
                  <a:pt x="4369816" y="527304"/>
                </a:lnTo>
                <a:lnTo>
                  <a:pt x="4404014" y="520397"/>
                </a:lnTo>
                <a:lnTo>
                  <a:pt x="4431950" y="501564"/>
                </a:lnTo>
                <a:lnTo>
                  <a:pt x="4450790" y="473629"/>
                </a:lnTo>
                <a:lnTo>
                  <a:pt x="4457700" y="439420"/>
                </a:lnTo>
                <a:lnTo>
                  <a:pt x="4457700" y="87884"/>
                </a:lnTo>
                <a:lnTo>
                  <a:pt x="4450790" y="53674"/>
                </a:lnTo>
                <a:lnTo>
                  <a:pt x="4431950" y="25739"/>
                </a:lnTo>
                <a:lnTo>
                  <a:pt x="4404014" y="6906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17853" y="616534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4">
                <a:moveTo>
                  <a:pt x="0" y="87884"/>
                </a:moveTo>
                <a:lnTo>
                  <a:pt x="6906" y="53674"/>
                </a:lnTo>
                <a:lnTo>
                  <a:pt x="25739" y="25739"/>
                </a:lnTo>
                <a:lnTo>
                  <a:pt x="53674" y="6906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6"/>
                </a:lnTo>
                <a:lnTo>
                  <a:pt x="4431950" y="25739"/>
                </a:lnTo>
                <a:lnTo>
                  <a:pt x="4450790" y="53674"/>
                </a:lnTo>
                <a:lnTo>
                  <a:pt x="4457700" y="87884"/>
                </a:lnTo>
                <a:lnTo>
                  <a:pt x="4457700" y="439420"/>
                </a:lnTo>
                <a:lnTo>
                  <a:pt x="4450790" y="473629"/>
                </a:lnTo>
                <a:lnTo>
                  <a:pt x="4431950" y="501564"/>
                </a:lnTo>
                <a:lnTo>
                  <a:pt x="4404014" y="520397"/>
                </a:lnTo>
                <a:lnTo>
                  <a:pt x="4369816" y="527304"/>
                </a:lnTo>
                <a:lnTo>
                  <a:pt x="87884" y="527304"/>
                </a:lnTo>
                <a:lnTo>
                  <a:pt x="53674" y="520397"/>
                </a:lnTo>
                <a:lnTo>
                  <a:pt x="25739" y="501564"/>
                </a:lnTo>
                <a:lnTo>
                  <a:pt x="6906" y="473629"/>
                </a:lnTo>
                <a:lnTo>
                  <a:pt x="0" y="439420"/>
                </a:lnTo>
                <a:lnTo>
                  <a:pt x="0" y="87884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4331208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4331208" y="768096"/>
                </a:lnTo>
                <a:lnTo>
                  <a:pt x="4381053" y="758035"/>
                </a:lnTo>
                <a:lnTo>
                  <a:pt x="4421743" y="730600"/>
                </a:lnTo>
                <a:lnTo>
                  <a:pt x="4449169" y="689909"/>
                </a:lnTo>
                <a:lnTo>
                  <a:pt x="4459224" y="640080"/>
                </a:lnTo>
                <a:lnTo>
                  <a:pt x="4459224" y="128016"/>
                </a:lnTo>
                <a:lnTo>
                  <a:pt x="4449169" y="78170"/>
                </a:lnTo>
                <a:lnTo>
                  <a:pt x="4421743" y="37480"/>
                </a:lnTo>
                <a:lnTo>
                  <a:pt x="4381053" y="10054"/>
                </a:lnTo>
                <a:lnTo>
                  <a:pt x="4331208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6997" y="5292090"/>
            <a:ext cx="4459605" cy="768350"/>
          </a:xfrm>
          <a:custGeom>
            <a:avLst/>
            <a:gdLst/>
            <a:ahLst/>
            <a:cxnLst/>
            <a:rect l="l" t="t" r="r" b="b"/>
            <a:pathLst>
              <a:path w="4459605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4331208" y="0"/>
                </a:lnTo>
                <a:lnTo>
                  <a:pt x="4381053" y="10054"/>
                </a:lnTo>
                <a:lnTo>
                  <a:pt x="4421743" y="37480"/>
                </a:lnTo>
                <a:lnTo>
                  <a:pt x="4449169" y="78170"/>
                </a:lnTo>
                <a:lnTo>
                  <a:pt x="4459224" y="128016"/>
                </a:lnTo>
                <a:lnTo>
                  <a:pt x="4459224" y="640080"/>
                </a:lnTo>
                <a:lnTo>
                  <a:pt x="4449169" y="689909"/>
                </a:lnTo>
                <a:lnTo>
                  <a:pt x="4421743" y="730600"/>
                </a:lnTo>
                <a:lnTo>
                  <a:pt x="4381053" y="758035"/>
                </a:lnTo>
                <a:lnTo>
                  <a:pt x="4331208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198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4369816" y="0"/>
                </a:moveTo>
                <a:lnTo>
                  <a:pt x="87884" y="0"/>
                </a:lnTo>
                <a:lnTo>
                  <a:pt x="53674" y="6909"/>
                </a:lnTo>
                <a:lnTo>
                  <a:pt x="25739" y="25749"/>
                </a:lnTo>
                <a:lnTo>
                  <a:pt x="6906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6" y="473618"/>
                </a:lnTo>
                <a:lnTo>
                  <a:pt x="25739" y="501554"/>
                </a:lnTo>
                <a:lnTo>
                  <a:pt x="53674" y="520394"/>
                </a:lnTo>
                <a:lnTo>
                  <a:pt x="87884" y="527303"/>
                </a:lnTo>
                <a:lnTo>
                  <a:pt x="4369816" y="527303"/>
                </a:lnTo>
                <a:lnTo>
                  <a:pt x="4404014" y="520394"/>
                </a:lnTo>
                <a:lnTo>
                  <a:pt x="4431950" y="501554"/>
                </a:lnTo>
                <a:lnTo>
                  <a:pt x="4450790" y="473618"/>
                </a:lnTo>
                <a:lnTo>
                  <a:pt x="4457700" y="439419"/>
                </a:lnTo>
                <a:lnTo>
                  <a:pt x="4457700" y="87883"/>
                </a:lnTo>
                <a:lnTo>
                  <a:pt x="4450790" y="53685"/>
                </a:lnTo>
                <a:lnTo>
                  <a:pt x="4431950" y="25749"/>
                </a:lnTo>
                <a:lnTo>
                  <a:pt x="4404014" y="6909"/>
                </a:lnTo>
                <a:lnTo>
                  <a:pt x="436981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26997" y="4633721"/>
            <a:ext cx="4457700" cy="527685"/>
          </a:xfrm>
          <a:custGeom>
            <a:avLst/>
            <a:gdLst/>
            <a:ahLst/>
            <a:cxnLst/>
            <a:rect l="l" t="t" r="r" b="b"/>
            <a:pathLst>
              <a:path w="4457700" h="527685">
                <a:moveTo>
                  <a:pt x="0" y="87883"/>
                </a:moveTo>
                <a:lnTo>
                  <a:pt x="6906" y="53685"/>
                </a:lnTo>
                <a:lnTo>
                  <a:pt x="25739" y="25749"/>
                </a:lnTo>
                <a:lnTo>
                  <a:pt x="53674" y="6909"/>
                </a:lnTo>
                <a:lnTo>
                  <a:pt x="87884" y="0"/>
                </a:lnTo>
                <a:lnTo>
                  <a:pt x="4369816" y="0"/>
                </a:lnTo>
                <a:lnTo>
                  <a:pt x="4404014" y="6909"/>
                </a:lnTo>
                <a:lnTo>
                  <a:pt x="4431950" y="25749"/>
                </a:lnTo>
                <a:lnTo>
                  <a:pt x="4450790" y="53685"/>
                </a:lnTo>
                <a:lnTo>
                  <a:pt x="4457700" y="87883"/>
                </a:lnTo>
                <a:lnTo>
                  <a:pt x="4457700" y="439419"/>
                </a:lnTo>
                <a:lnTo>
                  <a:pt x="4450790" y="473618"/>
                </a:lnTo>
                <a:lnTo>
                  <a:pt x="4431950" y="501554"/>
                </a:lnTo>
                <a:lnTo>
                  <a:pt x="4404014" y="520394"/>
                </a:lnTo>
                <a:lnTo>
                  <a:pt x="4369816" y="527303"/>
                </a:lnTo>
                <a:lnTo>
                  <a:pt x="87884" y="527303"/>
                </a:lnTo>
                <a:lnTo>
                  <a:pt x="53674" y="520394"/>
                </a:lnTo>
                <a:lnTo>
                  <a:pt x="25739" y="501554"/>
                </a:lnTo>
                <a:lnTo>
                  <a:pt x="6906" y="473618"/>
                </a:lnTo>
                <a:lnTo>
                  <a:pt x="0" y="439419"/>
                </a:lnTo>
                <a:lnTo>
                  <a:pt x="0" y="87883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2" y="202692"/>
            <a:ext cx="2426208" cy="1002792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65938" y="1137666"/>
            <a:ext cx="8735695" cy="0"/>
          </a:xfrm>
          <a:custGeom>
            <a:avLst/>
            <a:gdLst/>
            <a:ahLst/>
            <a:cxnLst/>
            <a:rect l="l" t="t" r="r" b="b"/>
            <a:pathLst>
              <a:path w="8735695">
                <a:moveTo>
                  <a:pt x="0" y="0"/>
                </a:moveTo>
                <a:lnTo>
                  <a:pt x="873556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875" y="233299"/>
            <a:ext cx="349122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051" y="2055367"/>
            <a:ext cx="7651115" cy="3719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36041" y="339852"/>
            <a:ext cx="8735695" cy="1003300"/>
            <a:chOff x="336041" y="339852"/>
            <a:chExt cx="8735695" cy="10033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95" y="339852"/>
              <a:ext cx="2426208" cy="10027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6041" y="12748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33855" y="4454652"/>
            <a:ext cx="7753350" cy="1573530"/>
            <a:chOff x="1133855" y="4454652"/>
            <a:chExt cx="7753350" cy="15735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4454652"/>
              <a:ext cx="7419594" cy="10248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5" y="5003292"/>
              <a:ext cx="4405122" cy="10248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5567" y="5003292"/>
              <a:ext cx="765810" cy="10248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7967" y="5003292"/>
              <a:ext cx="1617726" cy="10248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84" y="5003292"/>
              <a:ext cx="1756410" cy="10248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5284" y="5003292"/>
              <a:ext cx="1661922" cy="102489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12239" y="4616322"/>
            <a:ext cx="71666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Особенности </a:t>
            </a:r>
            <a:r>
              <a:rPr sz="3600" b="1" i="1" spc="-10" dirty="0">
                <a:solidFill>
                  <a:srgbClr val="000099"/>
                </a:solidFill>
                <a:latin typeface="Arial"/>
                <a:cs typeface="Arial"/>
              </a:rPr>
              <a:t>организации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sz="3600" b="1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10" dirty="0">
                <a:solidFill>
                  <a:srgbClr val="000099"/>
                </a:solidFill>
                <a:latin typeface="Arial"/>
                <a:cs typeface="Arial"/>
              </a:rPr>
              <a:t>проведения</a:t>
            </a:r>
            <a:r>
              <a:rPr sz="36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45" dirty="0">
                <a:solidFill>
                  <a:srgbClr val="000099"/>
                </a:solidFill>
                <a:latin typeface="Arial"/>
                <a:cs typeface="Arial"/>
              </a:rPr>
              <a:t>ГИА-11</a:t>
            </a:r>
            <a:r>
              <a:rPr sz="36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в</a:t>
            </a:r>
            <a:r>
              <a:rPr sz="36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0099"/>
                </a:solidFill>
                <a:latin typeface="Arial"/>
                <a:cs typeface="Arial"/>
              </a:rPr>
              <a:t>2024</a:t>
            </a:r>
            <a:r>
              <a:rPr sz="3600" b="1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i="1" spc="-25" dirty="0">
                <a:solidFill>
                  <a:srgbClr val="000099"/>
                </a:solidFill>
                <a:latin typeface="Arial"/>
                <a:cs typeface="Arial"/>
              </a:rPr>
              <a:t>году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2364" y="4437885"/>
            <a:ext cx="4354830" cy="24201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27604" y="1488947"/>
            <a:ext cx="4326636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66115"/>
            <a:ext cx="8735695" cy="1003300"/>
            <a:chOff x="336041" y="166115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66115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1010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8453" y="281381"/>
            <a:ext cx="5057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Для</a:t>
            </a:r>
            <a:r>
              <a:rPr sz="2800" spc="-20" dirty="0"/>
              <a:t> </a:t>
            </a:r>
            <a:r>
              <a:rPr sz="2800" spc="-10" dirty="0"/>
              <a:t>получения</a:t>
            </a:r>
            <a:r>
              <a:rPr sz="2800" spc="-5" dirty="0"/>
              <a:t> </a:t>
            </a:r>
            <a:r>
              <a:rPr sz="2800" spc="-10" dirty="0"/>
              <a:t>аттестата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25500" y="1453718"/>
            <a:ext cx="8489315" cy="4678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Минимальное</a:t>
            </a:r>
            <a:r>
              <a:rPr sz="2800" b="1" i="1" spc="3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количество</a:t>
            </a:r>
            <a:r>
              <a:rPr sz="2800" b="1" i="1" spc="2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баллов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по: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русскому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</a:t>
            </a:r>
            <a:endParaRPr sz="2400">
              <a:latin typeface="Arial"/>
              <a:cs typeface="Arial"/>
            </a:endParaRPr>
          </a:p>
          <a:p>
            <a:pPr marL="104775" marR="5080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endParaRPr sz="2400">
              <a:latin typeface="Arial"/>
              <a:cs typeface="Arial"/>
            </a:endParaRPr>
          </a:p>
          <a:p>
            <a:pPr marL="12700" marR="2117090">
              <a:lnSpc>
                <a:spcPct val="100000"/>
              </a:lnSpc>
              <a:spcBef>
                <a:spcPts val="190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базового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балла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5-балльной шкале),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039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4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профильного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27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2400">
              <a:latin typeface="Arial"/>
              <a:cs typeface="Arial"/>
            </a:endParaRPr>
          </a:p>
          <a:p>
            <a:pPr marL="67310" marR="42545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(по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100-балльной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шкале)</a:t>
            </a:r>
            <a:r>
              <a:rPr sz="2400" b="1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2400" b="1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получения</a:t>
            </a:r>
            <a:r>
              <a:rPr sz="2400" b="1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аттестата, </a:t>
            </a:r>
            <a:r>
              <a:rPr sz="2400" b="1" i="1" spc="-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39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баллов</a:t>
            </a:r>
            <a:r>
              <a:rPr sz="24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поступления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ВУЗ.</a:t>
            </a:r>
            <a:r>
              <a:rPr sz="24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91996" y="5419344"/>
            <a:ext cx="7366000" cy="934719"/>
            <a:chOff x="1491996" y="5419344"/>
            <a:chExt cx="7366000" cy="934719"/>
          </a:xfrm>
        </p:grpSpPr>
        <p:sp>
          <p:nvSpPr>
            <p:cNvPr id="5" name="object 5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7193280" y="0"/>
                  </a:moveTo>
                  <a:lnTo>
                    <a:pt x="152399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399" y="914400"/>
                  </a:lnTo>
                  <a:lnTo>
                    <a:pt x="7193280" y="914400"/>
                  </a:lnTo>
                  <a:lnTo>
                    <a:pt x="7241462" y="906630"/>
                  </a:lnTo>
                  <a:lnTo>
                    <a:pt x="7283299" y="884994"/>
                  </a:lnTo>
                  <a:lnTo>
                    <a:pt x="7316285" y="852003"/>
                  </a:lnTo>
                  <a:lnTo>
                    <a:pt x="7337913" y="810168"/>
                  </a:lnTo>
                  <a:lnTo>
                    <a:pt x="7345680" y="762000"/>
                  </a:lnTo>
                  <a:lnTo>
                    <a:pt x="7345680" y="152400"/>
                  </a:lnTo>
                  <a:lnTo>
                    <a:pt x="7337913" y="104217"/>
                  </a:lnTo>
                  <a:lnTo>
                    <a:pt x="7316285" y="62380"/>
                  </a:lnTo>
                  <a:lnTo>
                    <a:pt x="7283299" y="29394"/>
                  </a:lnTo>
                  <a:lnTo>
                    <a:pt x="7241462" y="7766"/>
                  </a:lnTo>
                  <a:lnTo>
                    <a:pt x="71932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902" y="5429250"/>
              <a:ext cx="7345680" cy="914400"/>
            </a:xfrm>
            <a:custGeom>
              <a:avLst/>
              <a:gdLst/>
              <a:ahLst/>
              <a:cxnLst/>
              <a:rect l="l" t="t" r="r" b="b"/>
              <a:pathLst>
                <a:path w="734568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399" y="0"/>
                  </a:lnTo>
                  <a:lnTo>
                    <a:pt x="7193280" y="0"/>
                  </a:lnTo>
                  <a:lnTo>
                    <a:pt x="7241462" y="7766"/>
                  </a:lnTo>
                  <a:lnTo>
                    <a:pt x="7283299" y="29394"/>
                  </a:lnTo>
                  <a:lnTo>
                    <a:pt x="7316285" y="62380"/>
                  </a:lnTo>
                  <a:lnTo>
                    <a:pt x="7337913" y="104217"/>
                  </a:lnTo>
                  <a:lnTo>
                    <a:pt x="7345680" y="152400"/>
                  </a:lnTo>
                  <a:lnTo>
                    <a:pt x="7345680" y="762000"/>
                  </a:lnTo>
                  <a:lnTo>
                    <a:pt x="7337913" y="810168"/>
                  </a:lnTo>
                  <a:lnTo>
                    <a:pt x="7316285" y="852003"/>
                  </a:lnTo>
                  <a:lnTo>
                    <a:pt x="7283299" y="884994"/>
                  </a:lnTo>
                  <a:lnTo>
                    <a:pt x="7241462" y="906630"/>
                  </a:lnTo>
                  <a:lnTo>
                    <a:pt x="7193280" y="914400"/>
                  </a:lnTo>
                  <a:lnTo>
                    <a:pt x="152399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8129" y="182879"/>
            <a:ext cx="8735695" cy="1003300"/>
            <a:chOff x="278129" y="18287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8287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129" y="111785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3673" y="118363"/>
            <a:ext cx="458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Неудовлетворительный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754176" y="545084"/>
            <a:ext cx="8872220" cy="575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0405">
              <a:lnSpc>
                <a:spcPct val="100000"/>
              </a:lnSpc>
              <a:spcBef>
                <a:spcPts val="9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результат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Arial"/>
              <a:cs typeface="Arial"/>
            </a:endParaRPr>
          </a:p>
          <a:p>
            <a:pPr marL="312420" indent="-28067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одному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из</a:t>
            </a:r>
            <a:r>
              <a:rPr sz="20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обязательных</a:t>
            </a:r>
            <a:endParaRPr sz="200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5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учебных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предметов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(русский</a:t>
            </a:r>
            <a:r>
              <a:rPr sz="2000" b="1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язык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математика)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318770" marR="547370">
              <a:lnSpc>
                <a:spcPct val="100000"/>
              </a:lnSpc>
            </a:pP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текущем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учебном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году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 сроки </a:t>
            </a:r>
            <a:r>
              <a:rPr sz="2000" b="1" i="1" spc="-5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(июнь).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Arial"/>
              <a:cs typeface="Arial"/>
            </a:endParaRPr>
          </a:p>
          <a:p>
            <a:pPr marL="327660" indent="-28067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328295" algn="l"/>
              </a:tabLst>
            </a:pP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Повторно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результат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0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одному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этих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предметов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дополнительные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сроки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 –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endParaRPr sz="2000">
              <a:latin typeface="Arial"/>
              <a:cs typeface="Arial"/>
            </a:endParaRPr>
          </a:p>
          <a:p>
            <a:pPr marL="334010">
              <a:lnSpc>
                <a:spcPct val="100000"/>
              </a:lnSpc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сентября</a:t>
            </a:r>
            <a:r>
              <a:rPr sz="20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99085" marR="407670" indent="-287020">
              <a:lnSpc>
                <a:spcPct val="100000"/>
              </a:lnSpc>
              <a:spcBef>
                <a:spcPts val="1560"/>
              </a:spcBef>
              <a:buAutoNum type="arabicPeriod" startAt="3"/>
              <a:tabLst>
                <a:tab pos="293370" algn="l"/>
              </a:tabLst>
            </a:pPr>
            <a:r>
              <a:rPr sz="2000" b="1" i="1" spc="-10" dirty="0">
                <a:solidFill>
                  <a:srgbClr val="003399"/>
                </a:solidFill>
                <a:latin typeface="Arial"/>
                <a:cs typeface="Arial"/>
              </a:rPr>
              <a:t>Неудовлетворительный </a:t>
            </a:r>
            <a:r>
              <a:rPr sz="2000" b="1" i="1" spc="-1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русскому языку,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 по </a:t>
            </a:r>
            <a:r>
              <a:rPr sz="2000" b="1" i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математике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пересдача</a:t>
            </a:r>
            <a:r>
              <a:rPr sz="2000" b="1" i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не</a:t>
            </a:r>
            <a:r>
              <a:rPr sz="20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3399"/>
                </a:solidFill>
                <a:latin typeface="Arial"/>
                <a:cs typeface="Arial"/>
              </a:rPr>
              <a:t>ранее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сентября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текущего</a:t>
            </a:r>
            <a:r>
              <a:rPr sz="2000" b="1" i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2920365" marR="1638935" indent="-1669414">
              <a:lnSpc>
                <a:spcPct val="100000"/>
              </a:lnSpc>
            </a:pP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Предметы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 по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выбору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990033"/>
                </a:solidFill>
                <a:latin typeface="Arial"/>
                <a:cs typeface="Arial"/>
              </a:rPr>
              <a:t>текущем</a:t>
            </a:r>
            <a:r>
              <a:rPr sz="2400" b="1" i="1" spc="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990033"/>
                </a:solidFill>
                <a:latin typeface="Arial"/>
                <a:cs typeface="Arial"/>
              </a:rPr>
              <a:t>году </a:t>
            </a:r>
            <a:r>
              <a:rPr sz="2400" b="1" i="1" spc="-65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не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990033"/>
                </a:solidFill>
                <a:latin typeface="Arial"/>
                <a:cs typeface="Arial"/>
              </a:rPr>
              <a:t>пересдаются.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633" y="242315"/>
            <a:ext cx="8735695" cy="1003300"/>
            <a:chOff x="500633" y="242315"/>
            <a:chExt cx="8735695" cy="100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242315"/>
              <a:ext cx="2426208" cy="10027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633" y="117729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5075" y="236042"/>
            <a:ext cx="427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ЕГЭ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по</a:t>
            </a:r>
            <a:r>
              <a:rPr spc="-4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информатике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968" y="1288160"/>
            <a:ext cx="3474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Ключевые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особенности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68" y="1562480"/>
            <a:ext cx="353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  <a:tab pos="164655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самостоятельно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746" y="1562480"/>
            <a:ext cx="423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8850" algn="l"/>
                <a:tab pos="2184400" algn="l"/>
                <a:tab pos="27635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сдает	экзамен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компьютере,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480" y="1836496"/>
            <a:ext cx="489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используя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установленное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стандартное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527" y="2111502"/>
            <a:ext cx="109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черновик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8695" y="2111502"/>
            <a:ext cx="117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5175" y="2111502"/>
            <a:ext cx="3856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7665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059305" algn="l"/>
                <a:tab pos="2693035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  и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ик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	и	И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Т	(ч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овик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2111502"/>
            <a:ext cx="410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участнику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выдается </a:t>
            </a:r>
            <a:r>
              <a:rPr sz="18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экзамена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КЕГЭ)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968" y="2934461"/>
            <a:ext cx="80524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Состав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инструментов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(версий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стандартного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ПО),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используемых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участником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для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заданий,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определяется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уровне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субъекта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3910584"/>
            <a:ext cx="1865375" cy="1315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0264" y="3502152"/>
            <a:ext cx="3774947" cy="31866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4611" y="5546852"/>
            <a:ext cx="4054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Ответы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задания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проверяются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автоматически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22892" y="2601467"/>
            <a:ext cx="2780030" cy="4267200"/>
            <a:chOff x="9422892" y="2601467"/>
            <a:chExt cx="2780030" cy="4267200"/>
          </a:xfrm>
        </p:grpSpPr>
        <p:sp>
          <p:nvSpPr>
            <p:cNvPr id="20" name="object 20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2759963" y="0"/>
                  </a:moveTo>
                  <a:lnTo>
                    <a:pt x="0" y="0"/>
                  </a:lnTo>
                  <a:lnTo>
                    <a:pt x="0" y="4247388"/>
                  </a:lnTo>
                  <a:lnTo>
                    <a:pt x="2759963" y="4247388"/>
                  </a:lnTo>
                  <a:lnTo>
                    <a:pt x="275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32798" y="2611373"/>
              <a:ext cx="2760345" cy="4247515"/>
            </a:xfrm>
            <a:custGeom>
              <a:avLst/>
              <a:gdLst/>
              <a:ahLst/>
              <a:cxnLst/>
              <a:rect l="l" t="t" r="r" b="b"/>
              <a:pathLst>
                <a:path w="2760345" h="4247515">
                  <a:moveTo>
                    <a:pt x="0" y="4247388"/>
                  </a:moveTo>
                  <a:lnTo>
                    <a:pt x="2759963" y="4247388"/>
                  </a:lnTo>
                  <a:lnTo>
                    <a:pt x="2759963" y="0"/>
                  </a:lnTo>
                  <a:lnTo>
                    <a:pt x="0" y="0"/>
                  </a:lnTo>
                  <a:lnTo>
                    <a:pt x="0" y="4247388"/>
                  </a:lnTo>
                  <a:close/>
                </a:path>
              </a:pathLst>
            </a:custGeom>
            <a:ln w="19812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12045" y="2636901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</a:tabLst>
            </a:pPr>
            <a:r>
              <a:rPr sz="1800" dirty="0">
                <a:latin typeface="Georgia"/>
                <a:cs typeface="Georgia"/>
              </a:rPr>
              <a:t>В	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spc="-5" dirty="0">
                <a:latin typeface="Georgia"/>
                <a:cs typeface="Georgia"/>
              </a:rPr>
              <a:t>о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5" dirty="0">
                <a:latin typeface="Georgia"/>
                <a:cs typeface="Georgia"/>
              </a:rPr>
              <a:t>ой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2045" y="2911221"/>
            <a:ext cx="1152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порядка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подро</a:t>
            </a:r>
            <a:r>
              <a:rPr sz="1800" spc="10" dirty="0">
                <a:latin typeface="Georgia"/>
                <a:cs typeface="Georgia"/>
              </a:rPr>
              <a:t>б</a:t>
            </a:r>
            <a:r>
              <a:rPr sz="1800" dirty="0">
                <a:latin typeface="Georgia"/>
                <a:cs typeface="Georgia"/>
              </a:rPr>
              <a:t>но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процедура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21161" y="2636901"/>
            <a:ext cx="1295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да</a:t>
            </a:r>
            <a:r>
              <a:rPr sz="1800" spc="5" dirty="0">
                <a:latin typeface="Georgia"/>
                <a:cs typeface="Georgia"/>
              </a:rPr>
              <a:t>к</a:t>
            </a:r>
            <a:r>
              <a:rPr sz="1800" dirty="0">
                <a:latin typeface="Georgia"/>
                <a:cs typeface="Georgia"/>
              </a:rPr>
              <a:t>ции</a:t>
            </a:r>
            <a:endParaRPr sz="1800">
              <a:latin typeface="Georgia"/>
              <a:cs typeface="Georgia"/>
            </a:endParaRPr>
          </a:p>
          <a:p>
            <a:pPr marL="12700" marR="7620" indent="662940" algn="just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бо</a:t>
            </a:r>
            <a:r>
              <a:rPr sz="1800" spc="5" dirty="0">
                <a:latin typeface="Georgia"/>
                <a:cs typeface="Georgia"/>
              </a:rPr>
              <a:t>л</a:t>
            </a:r>
            <a:r>
              <a:rPr sz="1800" dirty="0">
                <a:latin typeface="Georgia"/>
                <a:cs typeface="Georgia"/>
              </a:rPr>
              <a:t>ее  прописана </a:t>
            </a:r>
            <a:r>
              <a:rPr sz="1800" spc="5" dirty="0">
                <a:latin typeface="Georgia"/>
                <a:cs typeface="Georgia"/>
              </a:rPr>
              <a:t> п</a:t>
            </a:r>
            <a:r>
              <a:rPr sz="1800" spc="-5" dirty="0">
                <a:latin typeface="Georgia"/>
                <a:cs typeface="Georgia"/>
              </a:rPr>
              <a:t>р</a:t>
            </a:r>
            <a:r>
              <a:rPr sz="1800" dirty="0">
                <a:latin typeface="Georgia"/>
                <a:cs typeface="Georgia"/>
              </a:rPr>
              <a:t>о</a:t>
            </a:r>
            <a:r>
              <a:rPr sz="1800" spc="-5" dirty="0">
                <a:latin typeface="Georgia"/>
                <a:cs typeface="Georgia"/>
              </a:rPr>
              <a:t>в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д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ния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2045" y="3733876"/>
            <a:ext cx="26041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66595" algn="l"/>
              </a:tabLst>
            </a:pPr>
            <a:r>
              <a:rPr sz="1800" spc="-5" dirty="0">
                <a:latin typeface="Georgia"/>
                <a:cs typeface="Georgia"/>
              </a:rPr>
              <a:t>ЕГЭ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по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информатике.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Сок</a:t>
            </a:r>
            <a:r>
              <a:rPr sz="1800" spc="5" dirty="0">
                <a:latin typeface="Georgia"/>
                <a:cs typeface="Georgia"/>
              </a:rPr>
              <a:t>р</a:t>
            </a:r>
            <a:r>
              <a:rPr sz="1800" spc="-1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щ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ны	</a:t>
            </a:r>
            <a:r>
              <a:rPr sz="1800" spc="-5" dirty="0">
                <a:latin typeface="Georgia"/>
                <a:cs typeface="Georgia"/>
              </a:rPr>
              <a:t>сроки  обработки</a:t>
            </a:r>
            <a:r>
              <a:rPr sz="1800" spc="3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2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12045" y="4557521"/>
            <a:ext cx="1985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нацио</a:t>
            </a:r>
            <a:r>
              <a:rPr sz="1800" spc="5" dirty="0">
                <a:latin typeface="Georgia"/>
                <a:cs typeface="Georgia"/>
              </a:rPr>
              <a:t>н</a:t>
            </a:r>
            <a:r>
              <a:rPr sz="1800" dirty="0">
                <a:latin typeface="Georgia"/>
                <a:cs typeface="Georgia"/>
              </a:rPr>
              <a:t>ных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252855" algn="l"/>
              </a:tabLst>
            </a:pPr>
            <a:r>
              <a:rPr sz="1800" dirty="0">
                <a:latin typeface="Georgia"/>
                <a:cs typeface="Georgia"/>
              </a:rPr>
              <a:t>работ	</a:t>
            </a:r>
            <a:r>
              <a:rPr sz="1800" spc="-5" dirty="0"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2045" y="4831537"/>
            <a:ext cx="2602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3305" algn="just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sz="1800" spc="5" dirty="0">
                <a:latin typeface="Georgia"/>
                <a:cs typeface="Georgia"/>
              </a:rPr>
              <a:t>по  </a:t>
            </a:r>
            <a:r>
              <a:rPr sz="1800" spc="-5" dirty="0">
                <a:latin typeface="Georgia"/>
                <a:cs typeface="Georgia"/>
              </a:rPr>
              <a:t>информатике</a:t>
            </a:r>
            <a:r>
              <a:rPr sz="1800" dirty="0">
                <a:latin typeface="Georgia"/>
                <a:cs typeface="Georgia"/>
              </a:rPr>
              <a:t> до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двух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ленд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-5" dirty="0">
                <a:latin typeface="Georgia"/>
                <a:cs typeface="Georgia"/>
              </a:rPr>
              <a:t>рны</a:t>
            </a:r>
            <a:r>
              <a:rPr sz="1800" dirty="0">
                <a:latin typeface="Georgia"/>
                <a:cs typeface="Georgia"/>
              </a:rPr>
              <a:t>х	</a:t>
            </a:r>
            <a:r>
              <a:rPr sz="1800" spc="10" dirty="0">
                <a:latin typeface="Georgia"/>
                <a:cs typeface="Georgia"/>
              </a:rPr>
              <a:t>д</a:t>
            </a:r>
            <a:r>
              <a:rPr sz="1800" dirty="0">
                <a:latin typeface="Georgia"/>
                <a:cs typeface="Georgia"/>
              </a:rPr>
              <a:t>ней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59618" y="5655055"/>
            <a:ext cx="1453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вместо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календарных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2045" y="5655055"/>
            <a:ext cx="1077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после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на,  </a:t>
            </a:r>
            <a:r>
              <a:rPr sz="1800" spc="-5" dirty="0">
                <a:latin typeface="Georgia"/>
                <a:cs typeface="Georgia"/>
              </a:rPr>
              <a:t>четырех </a:t>
            </a:r>
            <a:r>
              <a:rPr sz="1800" dirty="0">
                <a:latin typeface="Georgia"/>
                <a:cs typeface="Georgia"/>
              </a:rPr>
              <a:t> дней.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" y="28954"/>
            <a:ext cx="12161520" cy="68290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30467" y="1911095"/>
            <a:ext cx="2971800" cy="1402080"/>
            <a:chOff x="6030467" y="1911095"/>
            <a:chExt cx="2971800" cy="1402080"/>
          </a:xfrm>
        </p:grpSpPr>
        <p:sp>
          <p:nvSpPr>
            <p:cNvPr id="5" name="object 5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721609" y="0"/>
                  </a:moveTo>
                  <a:lnTo>
                    <a:pt x="230377" y="0"/>
                  </a:lnTo>
                  <a:lnTo>
                    <a:pt x="0" y="230377"/>
                  </a:lnTo>
                  <a:lnTo>
                    <a:pt x="0" y="1382268"/>
                  </a:lnTo>
                  <a:lnTo>
                    <a:pt x="2951987" y="1382268"/>
                  </a:lnTo>
                  <a:lnTo>
                    <a:pt x="2951987" y="230377"/>
                  </a:lnTo>
                  <a:lnTo>
                    <a:pt x="2721609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0373" y="1921001"/>
              <a:ext cx="2952115" cy="1382395"/>
            </a:xfrm>
            <a:custGeom>
              <a:avLst/>
              <a:gdLst/>
              <a:ahLst/>
              <a:cxnLst/>
              <a:rect l="l" t="t" r="r" b="b"/>
              <a:pathLst>
                <a:path w="2952115" h="1382395">
                  <a:moveTo>
                    <a:pt x="230377" y="0"/>
                  </a:moveTo>
                  <a:lnTo>
                    <a:pt x="2721609" y="0"/>
                  </a:lnTo>
                  <a:lnTo>
                    <a:pt x="2951987" y="230377"/>
                  </a:lnTo>
                  <a:lnTo>
                    <a:pt x="2951987" y="1382268"/>
                  </a:lnTo>
                  <a:lnTo>
                    <a:pt x="0" y="1382268"/>
                  </a:lnTo>
                  <a:lnTo>
                    <a:pt x="0" y="230377"/>
                  </a:lnTo>
                  <a:lnTo>
                    <a:pt x="230377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70737" y="204215"/>
            <a:ext cx="8737600" cy="1004569"/>
            <a:chOff x="570737" y="204215"/>
            <a:chExt cx="8737600" cy="100456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204215"/>
              <a:ext cx="2424684" cy="10043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737" y="113919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1110" y="155575"/>
            <a:ext cx="5861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ЕГЭ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иностранным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языкам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492752" y="2266188"/>
            <a:ext cx="1260475" cy="850900"/>
            <a:chOff x="4492752" y="2266188"/>
            <a:chExt cx="1260475" cy="850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2275332"/>
              <a:ext cx="1242060" cy="832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324" y="2270760"/>
              <a:ext cx="1251585" cy="841375"/>
            </a:xfrm>
            <a:custGeom>
              <a:avLst/>
              <a:gdLst/>
              <a:ahLst/>
              <a:cxnLst/>
              <a:rect l="l" t="t" r="r" b="b"/>
              <a:pathLst>
                <a:path w="1251585" h="841375">
                  <a:moveTo>
                    <a:pt x="0" y="841248"/>
                  </a:moveTo>
                  <a:lnTo>
                    <a:pt x="1251203" y="84124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2572" y="1422653"/>
            <a:ext cx="6950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ЕГЭ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по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иностранным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0099"/>
                </a:solidFill>
                <a:latin typeface="Arial"/>
                <a:cs typeface="Arial"/>
              </a:rPr>
              <a:t>языкам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разделён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на</a:t>
            </a:r>
            <a:r>
              <a:rPr sz="20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0099"/>
                </a:solidFill>
                <a:latin typeface="Arial"/>
                <a:cs typeface="Arial"/>
              </a:rPr>
              <a:t>две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части: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772" y="1914144"/>
            <a:ext cx="2971800" cy="1400810"/>
            <a:chOff x="1223772" y="1914144"/>
            <a:chExt cx="2971800" cy="1400810"/>
          </a:xfrm>
        </p:grpSpPr>
        <p:sp>
          <p:nvSpPr>
            <p:cNvPr id="16" name="object 16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721864" y="0"/>
                  </a:moveTo>
                  <a:lnTo>
                    <a:pt x="230124" y="0"/>
                  </a:lnTo>
                  <a:lnTo>
                    <a:pt x="0" y="230124"/>
                  </a:lnTo>
                  <a:lnTo>
                    <a:pt x="0" y="1380744"/>
                  </a:lnTo>
                  <a:lnTo>
                    <a:pt x="2951988" y="1380744"/>
                  </a:lnTo>
                  <a:lnTo>
                    <a:pt x="2951988" y="230124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9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3678" y="1924050"/>
              <a:ext cx="2952115" cy="1381125"/>
            </a:xfrm>
            <a:custGeom>
              <a:avLst/>
              <a:gdLst/>
              <a:ahLst/>
              <a:cxnLst/>
              <a:rect l="l" t="t" r="r" b="b"/>
              <a:pathLst>
                <a:path w="2952115" h="1381125">
                  <a:moveTo>
                    <a:pt x="230124" y="0"/>
                  </a:moveTo>
                  <a:lnTo>
                    <a:pt x="2721864" y="0"/>
                  </a:lnTo>
                  <a:lnTo>
                    <a:pt x="2951988" y="230124"/>
                  </a:lnTo>
                  <a:lnTo>
                    <a:pt x="2951988" y="1380744"/>
                  </a:lnTo>
                  <a:lnTo>
                    <a:pt x="0" y="1380744"/>
                  </a:lnTo>
                  <a:lnTo>
                    <a:pt x="0" y="230124"/>
                  </a:lnTo>
                  <a:lnTo>
                    <a:pt x="230124" y="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68526" y="1934717"/>
            <a:ext cx="213614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1270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Письменная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(включает</a:t>
            </a:r>
            <a:r>
              <a:rPr sz="18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раздел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spc="-10" dirty="0">
                <a:solidFill>
                  <a:srgbClr val="000099"/>
                </a:solidFill>
                <a:latin typeface="Arial"/>
                <a:cs typeface="Arial"/>
              </a:rPr>
              <a:t>«Аудирование»)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938" y="2024888"/>
            <a:ext cx="2501900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66230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30" dirty="0">
                <a:solidFill>
                  <a:srgbClr val="000099"/>
                </a:solidFill>
                <a:latin typeface="Arial"/>
                <a:cs typeface="Arial"/>
              </a:rPr>
              <a:t>У</a:t>
            </a: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стная  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часть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b="1" i="1" spc="-5" dirty="0">
                <a:solidFill>
                  <a:srgbClr val="000099"/>
                </a:solidFill>
                <a:latin typeface="Arial"/>
                <a:cs typeface="Arial"/>
              </a:rPr>
              <a:t>(раздел</a:t>
            </a:r>
            <a:r>
              <a:rPr sz="1800" b="1" i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0099"/>
                </a:solidFill>
                <a:latin typeface="Arial"/>
                <a:cs typeface="Arial"/>
              </a:rPr>
              <a:t>«Говорение»)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8270" y="5925718"/>
            <a:ext cx="796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sz="18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две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части</a:t>
            </a:r>
            <a:r>
              <a:rPr sz="18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иностранному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языку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(письменная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устная)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дадут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максимум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6596" y="3290061"/>
            <a:ext cx="3872229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743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разделе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«Аудирование»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записаны</a:t>
            </a:r>
            <a:r>
              <a:rPr sz="18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аудионоситель.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Аудиозапись прослушивается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 дважды, после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чего</a:t>
            </a:r>
            <a:r>
              <a:rPr sz="18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они</a:t>
            </a:r>
            <a:r>
              <a:rPr sz="18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приступают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 к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выполнению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экзаменационной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3361" y="3290061"/>
            <a:ext cx="3655060" cy="219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ts val="204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ts val="204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Выбирается</a:t>
            </a:r>
            <a:r>
              <a:rPr sz="18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обучающимися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желанию.</a:t>
            </a:r>
            <a:endParaRPr sz="1800">
              <a:latin typeface="Arial"/>
              <a:cs typeface="Arial"/>
            </a:endParaRPr>
          </a:p>
          <a:p>
            <a:pPr marL="299085" marR="317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20" dirty="0">
                <a:solidFill>
                  <a:srgbClr val="001F5F"/>
                </a:solidFill>
                <a:latin typeface="Arial"/>
                <a:cs typeface="Arial"/>
              </a:rPr>
              <a:t>Устные 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ответы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задания </a:t>
            </a:r>
            <a:r>
              <a:rPr sz="1800" b="1" i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записываются </a:t>
            </a:r>
            <a:r>
              <a:rPr sz="18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аудионосители.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sz="18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001F5F"/>
                </a:solidFill>
                <a:latin typeface="Arial"/>
                <a:cs typeface="Arial"/>
              </a:rPr>
              <a:t>минут.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12691"/>
            <a:ext cx="9166860" cy="2845435"/>
            <a:chOff x="0" y="4012691"/>
            <a:chExt cx="9166860" cy="2845435"/>
          </a:xfrm>
        </p:grpSpPr>
        <p:sp>
          <p:nvSpPr>
            <p:cNvPr id="4" name="object 4"/>
            <p:cNvSpPr/>
            <p:nvPr/>
          </p:nvSpPr>
          <p:spPr>
            <a:xfrm>
              <a:off x="0" y="4012691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7"/>
                  </a:lnTo>
                  <a:lnTo>
                    <a:pt x="448056" y="2845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8662924" y="0"/>
                  </a:moveTo>
                  <a:lnTo>
                    <a:pt x="119887" y="0"/>
                  </a:lnTo>
                  <a:lnTo>
                    <a:pt x="73219" y="9420"/>
                  </a:lnTo>
                  <a:lnTo>
                    <a:pt x="35112" y="35112"/>
                  </a:lnTo>
                  <a:lnTo>
                    <a:pt x="9420" y="73219"/>
                  </a:lnTo>
                  <a:lnTo>
                    <a:pt x="0" y="119888"/>
                  </a:lnTo>
                  <a:lnTo>
                    <a:pt x="0" y="599440"/>
                  </a:lnTo>
                  <a:lnTo>
                    <a:pt x="9420" y="646102"/>
                  </a:lnTo>
                  <a:lnTo>
                    <a:pt x="35112" y="684210"/>
                  </a:lnTo>
                  <a:lnTo>
                    <a:pt x="73219" y="709905"/>
                  </a:lnTo>
                  <a:lnTo>
                    <a:pt x="119887" y="719328"/>
                  </a:lnTo>
                  <a:lnTo>
                    <a:pt x="8662924" y="719328"/>
                  </a:lnTo>
                  <a:lnTo>
                    <a:pt x="8709570" y="709905"/>
                  </a:lnTo>
                  <a:lnTo>
                    <a:pt x="8747680" y="684210"/>
                  </a:lnTo>
                  <a:lnTo>
                    <a:pt x="8773384" y="646102"/>
                  </a:lnTo>
                  <a:lnTo>
                    <a:pt x="8782812" y="599440"/>
                  </a:lnTo>
                  <a:lnTo>
                    <a:pt x="8782812" y="119888"/>
                  </a:lnTo>
                  <a:lnTo>
                    <a:pt x="8773384" y="73219"/>
                  </a:lnTo>
                  <a:lnTo>
                    <a:pt x="8747680" y="35112"/>
                  </a:lnTo>
                  <a:lnTo>
                    <a:pt x="8709570" y="9420"/>
                  </a:lnTo>
                  <a:lnTo>
                    <a:pt x="866292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141" y="5903213"/>
              <a:ext cx="8783320" cy="719455"/>
            </a:xfrm>
            <a:custGeom>
              <a:avLst/>
              <a:gdLst/>
              <a:ahLst/>
              <a:cxnLst/>
              <a:rect l="l" t="t" r="r" b="b"/>
              <a:pathLst>
                <a:path w="8783320" h="719454">
                  <a:moveTo>
                    <a:pt x="0" y="119888"/>
                  </a:moveTo>
                  <a:lnTo>
                    <a:pt x="9420" y="73219"/>
                  </a:lnTo>
                  <a:lnTo>
                    <a:pt x="35112" y="35112"/>
                  </a:lnTo>
                  <a:lnTo>
                    <a:pt x="73219" y="9420"/>
                  </a:lnTo>
                  <a:lnTo>
                    <a:pt x="119887" y="0"/>
                  </a:lnTo>
                  <a:lnTo>
                    <a:pt x="8662924" y="0"/>
                  </a:lnTo>
                  <a:lnTo>
                    <a:pt x="8709570" y="9420"/>
                  </a:lnTo>
                  <a:lnTo>
                    <a:pt x="8747680" y="35112"/>
                  </a:lnTo>
                  <a:lnTo>
                    <a:pt x="8773384" y="73219"/>
                  </a:lnTo>
                  <a:lnTo>
                    <a:pt x="8782812" y="119888"/>
                  </a:lnTo>
                  <a:lnTo>
                    <a:pt x="8782812" y="599440"/>
                  </a:lnTo>
                  <a:lnTo>
                    <a:pt x="8773384" y="646102"/>
                  </a:lnTo>
                  <a:lnTo>
                    <a:pt x="8747680" y="684210"/>
                  </a:lnTo>
                  <a:lnTo>
                    <a:pt x="8709570" y="709905"/>
                  </a:lnTo>
                  <a:lnTo>
                    <a:pt x="8662924" y="719328"/>
                  </a:lnTo>
                  <a:lnTo>
                    <a:pt x="119887" y="719328"/>
                  </a:lnTo>
                  <a:lnTo>
                    <a:pt x="73219" y="709905"/>
                  </a:lnTo>
                  <a:lnTo>
                    <a:pt x="35112" y="684210"/>
                  </a:lnTo>
                  <a:lnTo>
                    <a:pt x="9420" y="646102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1386" y="129539"/>
            <a:ext cx="8735695" cy="1003300"/>
            <a:chOff x="421386" y="129539"/>
            <a:chExt cx="8735695" cy="1003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29539"/>
              <a:ext cx="2426208" cy="1002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86" y="1064514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3090" y="154939"/>
            <a:ext cx="3681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rebuchet MS"/>
                <a:cs typeface="Trebuchet MS"/>
              </a:rPr>
              <a:t>Выбор</a:t>
            </a:r>
            <a:r>
              <a:rPr spc="-8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0107168" y="120395"/>
            <a:ext cx="1789430" cy="1199515"/>
            <a:chOff x="10107168" y="120395"/>
            <a:chExt cx="1789430" cy="11995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6312" y="129539"/>
              <a:ext cx="1770888" cy="1181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1740" y="124967"/>
              <a:ext cx="1780539" cy="1190625"/>
            </a:xfrm>
            <a:custGeom>
              <a:avLst/>
              <a:gdLst/>
              <a:ahLst/>
              <a:cxnLst/>
              <a:rect l="l" t="t" r="r" b="b"/>
              <a:pathLst>
                <a:path w="1780540" h="1190625">
                  <a:moveTo>
                    <a:pt x="0" y="1190243"/>
                  </a:moveTo>
                  <a:lnTo>
                    <a:pt x="1780031" y="1190243"/>
                  </a:lnTo>
                  <a:lnTo>
                    <a:pt x="1780031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4111" y="1076378"/>
            <a:ext cx="8411845" cy="54756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55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  <a:p>
            <a:pPr marL="2004060" marR="5080" indent="-1991995">
              <a:lnSpc>
                <a:spcPct val="100000"/>
              </a:lnSpc>
              <a:spcBef>
                <a:spcPts val="900"/>
              </a:spcBef>
            </a:pP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Перечень</a:t>
            </a:r>
            <a:r>
              <a:rPr sz="2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вступительных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испытаний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вузах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для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всех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специальностей</a:t>
            </a:r>
            <a:endParaRPr sz="2800">
              <a:latin typeface="Arial"/>
              <a:cs typeface="Arial"/>
            </a:endParaRPr>
          </a:p>
          <a:p>
            <a:pPr marL="1379220" marR="410209" indent="-960755">
              <a:lnSpc>
                <a:spcPct val="100000"/>
              </a:lnSpc>
              <a:spcBef>
                <a:spcPts val="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(направлений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подготовки)</a:t>
            </a:r>
            <a:r>
              <a:rPr sz="2800" b="1" i="1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определяется </a:t>
            </a:r>
            <a:r>
              <a:rPr sz="2800" b="1" i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приказом</a:t>
            </a:r>
            <a:r>
              <a:rPr sz="28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Минобрнауки</a:t>
            </a:r>
            <a:r>
              <a:rPr sz="2800" b="1" i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России.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Arial"/>
              <a:cs typeface="Arial"/>
            </a:endParaRPr>
          </a:p>
          <a:p>
            <a:pPr marL="1431290" marR="564515" indent="-949960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Каждый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вуз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выбирает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из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этого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перечня </a:t>
            </a:r>
            <a:r>
              <a:rPr sz="2800" b="1" i="1" spc="-7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предметы,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которые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он должен</a:t>
            </a:r>
            <a:endParaRPr sz="2800">
              <a:latin typeface="Arial"/>
              <a:cs typeface="Arial"/>
            </a:endParaRPr>
          </a:p>
          <a:p>
            <a:pPr marL="563880" marR="360045" indent="-3175">
              <a:lnSpc>
                <a:spcPct val="100000"/>
              </a:lnSpc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представить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своих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правилах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приёма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003399"/>
                </a:solidFill>
                <a:latin typeface="Arial"/>
                <a:cs typeface="Arial"/>
              </a:rPr>
              <a:t>объявить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позднее</a:t>
            </a:r>
            <a:r>
              <a:rPr sz="28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ноября</a:t>
            </a:r>
            <a:r>
              <a:rPr sz="28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года.</a:t>
            </a:r>
            <a:endParaRPr sz="2800">
              <a:latin typeface="Arial"/>
              <a:cs typeface="Arial"/>
            </a:endParaRPr>
          </a:p>
          <a:p>
            <a:pPr marL="36195" marR="31115">
              <a:lnSpc>
                <a:spcPct val="100000"/>
              </a:lnSpc>
              <a:spcBef>
                <a:spcPts val="2505"/>
              </a:spcBef>
            </a:pP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 разных </a:t>
            </a:r>
            <a:r>
              <a:rPr sz="1800" b="1" i="1" u="heavy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вузах</a:t>
            </a:r>
            <a:r>
              <a:rPr sz="18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на одинаковые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направления 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могут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быть </a:t>
            </a:r>
            <a:r>
              <a:rPr sz="1800" b="1" i="1" spc="-10" dirty="0">
                <a:solidFill>
                  <a:srgbClr val="003300"/>
                </a:solidFill>
                <a:latin typeface="Arial"/>
                <a:cs typeface="Arial"/>
              </a:rPr>
              <a:t>установлены </a:t>
            </a:r>
            <a:r>
              <a:rPr sz="1800" b="1" i="1" spc="-4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разные</a:t>
            </a:r>
            <a:r>
              <a:rPr sz="1800" b="1" i="1" u="heavy" spc="-1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Arial"/>
                <a:cs typeface="Arial"/>
              </a:rPr>
              <a:t>предметы</a:t>
            </a:r>
            <a:r>
              <a:rPr sz="1800" b="1" i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3300"/>
                </a:solidFill>
                <a:latin typeface="Arial"/>
                <a:cs typeface="Arial"/>
              </a:rPr>
              <a:t>для</a:t>
            </a:r>
            <a:r>
              <a:rPr sz="1800" b="1" i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003300"/>
                </a:solidFill>
                <a:latin typeface="Arial"/>
                <a:cs typeface="Arial"/>
              </a:rPr>
              <a:t>поступления.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3044" y="4543044"/>
            <a:ext cx="8129270" cy="2039620"/>
            <a:chOff x="733044" y="4543044"/>
            <a:chExt cx="8129270" cy="2039620"/>
          </a:xfrm>
        </p:grpSpPr>
        <p:sp>
          <p:nvSpPr>
            <p:cNvPr id="5" name="object 5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7772654" y="0"/>
                  </a:moveTo>
                  <a:lnTo>
                    <a:pt x="336550" y="0"/>
                  </a:lnTo>
                  <a:lnTo>
                    <a:pt x="290883" y="3071"/>
                  </a:lnTo>
                  <a:lnTo>
                    <a:pt x="247084" y="12017"/>
                  </a:lnTo>
                  <a:lnTo>
                    <a:pt x="205552" y="26439"/>
                  </a:lnTo>
                  <a:lnTo>
                    <a:pt x="166689" y="45936"/>
                  </a:lnTo>
                  <a:lnTo>
                    <a:pt x="130897" y="70107"/>
                  </a:lnTo>
                  <a:lnTo>
                    <a:pt x="98575" y="98552"/>
                  </a:lnTo>
                  <a:lnTo>
                    <a:pt x="70126" y="130870"/>
                  </a:lnTo>
                  <a:lnTo>
                    <a:pt x="45950" y="166661"/>
                  </a:lnTo>
                  <a:lnTo>
                    <a:pt x="26448" y="205525"/>
                  </a:lnTo>
                  <a:lnTo>
                    <a:pt x="12022" y="247062"/>
                  </a:lnTo>
                  <a:lnTo>
                    <a:pt x="3072" y="290870"/>
                  </a:lnTo>
                  <a:lnTo>
                    <a:pt x="0" y="336550"/>
                  </a:lnTo>
                  <a:lnTo>
                    <a:pt x="0" y="1682750"/>
                  </a:lnTo>
                  <a:lnTo>
                    <a:pt x="3072" y="1728416"/>
                  </a:lnTo>
                  <a:lnTo>
                    <a:pt x="12022" y="1772215"/>
                  </a:lnTo>
                  <a:lnTo>
                    <a:pt x="26448" y="1813747"/>
                  </a:lnTo>
                  <a:lnTo>
                    <a:pt x="45950" y="1852610"/>
                  </a:lnTo>
                  <a:lnTo>
                    <a:pt x="70126" y="1888402"/>
                  </a:lnTo>
                  <a:lnTo>
                    <a:pt x="98575" y="1920724"/>
                  </a:lnTo>
                  <a:lnTo>
                    <a:pt x="130897" y="1949173"/>
                  </a:lnTo>
                  <a:lnTo>
                    <a:pt x="166689" y="1973349"/>
                  </a:lnTo>
                  <a:lnTo>
                    <a:pt x="205552" y="1992851"/>
                  </a:lnTo>
                  <a:lnTo>
                    <a:pt x="247084" y="2007277"/>
                  </a:lnTo>
                  <a:lnTo>
                    <a:pt x="290883" y="2016227"/>
                  </a:lnTo>
                  <a:lnTo>
                    <a:pt x="336550" y="2019300"/>
                  </a:lnTo>
                  <a:lnTo>
                    <a:pt x="7772654" y="2019300"/>
                  </a:lnTo>
                  <a:lnTo>
                    <a:pt x="7818333" y="2016227"/>
                  </a:lnTo>
                  <a:lnTo>
                    <a:pt x="7862141" y="2007277"/>
                  </a:lnTo>
                  <a:lnTo>
                    <a:pt x="7903678" y="1992851"/>
                  </a:lnTo>
                  <a:lnTo>
                    <a:pt x="7942542" y="1973349"/>
                  </a:lnTo>
                  <a:lnTo>
                    <a:pt x="7978333" y="1949173"/>
                  </a:lnTo>
                  <a:lnTo>
                    <a:pt x="8010652" y="1920724"/>
                  </a:lnTo>
                  <a:lnTo>
                    <a:pt x="8039096" y="1888402"/>
                  </a:lnTo>
                  <a:lnTo>
                    <a:pt x="8063267" y="1852610"/>
                  </a:lnTo>
                  <a:lnTo>
                    <a:pt x="8082764" y="1813747"/>
                  </a:lnTo>
                  <a:lnTo>
                    <a:pt x="8097186" y="1772215"/>
                  </a:lnTo>
                  <a:lnTo>
                    <a:pt x="8106132" y="1728416"/>
                  </a:lnTo>
                  <a:lnTo>
                    <a:pt x="8109204" y="1682750"/>
                  </a:lnTo>
                  <a:lnTo>
                    <a:pt x="8109204" y="336550"/>
                  </a:lnTo>
                  <a:lnTo>
                    <a:pt x="8106132" y="290870"/>
                  </a:lnTo>
                  <a:lnTo>
                    <a:pt x="8097186" y="247062"/>
                  </a:lnTo>
                  <a:lnTo>
                    <a:pt x="8082764" y="205525"/>
                  </a:lnTo>
                  <a:lnTo>
                    <a:pt x="8063267" y="166661"/>
                  </a:lnTo>
                  <a:lnTo>
                    <a:pt x="8039096" y="130870"/>
                  </a:lnTo>
                  <a:lnTo>
                    <a:pt x="8010652" y="98552"/>
                  </a:lnTo>
                  <a:lnTo>
                    <a:pt x="7978333" y="70107"/>
                  </a:lnTo>
                  <a:lnTo>
                    <a:pt x="7942542" y="45936"/>
                  </a:lnTo>
                  <a:lnTo>
                    <a:pt x="7903678" y="26439"/>
                  </a:lnTo>
                  <a:lnTo>
                    <a:pt x="7862141" y="12017"/>
                  </a:lnTo>
                  <a:lnTo>
                    <a:pt x="7818333" y="3071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950" y="4552950"/>
              <a:ext cx="8109584" cy="2019300"/>
            </a:xfrm>
            <a:custGeom>
              <a:avLst/>
              <a:gdLst/>
              <a:ahLst/>
              <a:cxnLst/>
              <a:rect l="l" t="t" r="r" b="b"/>
              <a:pathLst>
                <a:path w="8109584" h="2019300">
                  <a:moveTo>
                    <a:pt x="0" y="336550"/>
                  </a:moveTo>
                  <a:lnTo>
                    <a:pt x="3072" y="290870"/>
                  </a:lnTo>
                  <a:lnTo>
                    <a:pt x="12022" y="247062"/>
                  </a:lnTo>
                  <a:lnTo>
                    <a:pt x="26448" y="205525"/>
                  </a:lnTo>
                  <a:lnTo>
                    <a:pt x="45950" y="166661"/>
                  </a:lnTo>
                  <a:lnTo>
                    <a:pt x="70126" y="130870"/>
                  </a:lnTo>
                  <a:lnTo>
                    <a:pt x="98575" y="98552"/>
                  </a:lnTo>
                  <a:lnTo>
                    <a:pt x="130897" y="70107"/>
                  </a:lnTo>
                  <a:lnTo>
                    <a:pt x="166689" y="45936"/>
                  </a:lnTo>
                  <a:lnTo>
                    <a:pt x="205552" y="26439"/>
                  </a:lnTo>
                  <a:lnTo>
                    <a:pt x="247084" y="12017"/>
                  </a:lnTo>
                  <a:lnTo>
                    <a:pt x="290883" y="3071"/>
                  </a:lnTo>
                  <a:lnTo>
                    <a:pt x="336550" y="0"/>
                  </a:lnTo>
                  <a:lnTo>
                    <a:pt x="7772654" y="0"/>
                  </a:lnTo>
                  <a:lnTo>
                    <a:pt x="7818333" y="3071"/>
                  </a:lnTo>
                  <a:lnTo>
                    <a:pt x="7862141" y="12017"/>
                  </a:lnTo>
                  <a:lnTo>
                    <a:pt x="7903678" y="26439"/>
                  </a:lnTo>
                  <a:lnTo>
                    <a:pt x="7942542" y="45936"/>
                  </a:lnTo>
                  <a:lnTo>
                    <a:pt x="7978333" y="70107"/>
                  </a:lnTo>
                  <a:lnTo>
                    <a:pt x="8010652" y="98552"/>
                  </a:lnTo>
                  <a:lnTo>
                    <a:pt x="8039096" y="130870"/>
                  </a:lnTo>
                  <a:lnTo>
                    <a:pt x="8063267" y="166661"/>
                  </a:lnTo>
                  <a:lnTo>
                    <a:pt x="8082764" y="205525"/>
                  </a:lnTo>
                  <a:lnTo>
                    <a:pt x="8097186" y="247062"/>
                  </a:lnTo>
                  <a:lnTo>
                    <a:pt x="8106132" y="290870"/>
                  </a:lnTo>
                  <a:lnTo>
                    <a:pt x="8109204" y="336550"/>
                  </a:lnTo>
                  <a:lnTo>
                    <a:pt x="8109204" y="1682750"/>
                  </a:lnTo>
                  <a:lnTo>
                    <a:pt x="8106132" y="1728416"/>
                  </a:lnTo>
                  <a:lnTo>
                    <a:pt x="8097186" y="1772215"/>
                  </a:lnTo>
                  <a:lnTo>
                    <a:pt x="8082764" y="1813747"/>
                  </a:lnTo>
                  <a:lnTo>
                    <a:pt x="8063267" y="1852610"/>
                  </a:lnTo>
                  <a:lnTo>
                    <a:pt x="8039096" y="1888402"/>
                  </a:lnTo>
                  <a:lnTo>
                    <a:pt x="8010652" y="1920724"/>
                  </a:lnTo>
                  <a:lnTo>
                    <a:pt x="7978333" y="1949173"/>
                  </a:lnTo>
                  <a:lnTo>
                    <a:pt x="7942542" y="1973349"/>
                  </a:lnTo>
                  <a:lnTo>
                    <a:pt x="7903678" y="1992851"/>
                  </a:lnTo>
                  <a:lnTo>
                    <a:pt x="7862141" y="2007277"/>
                  </a:lnTo>
                  <a:lnTo>
                    <a:pt x="7818333" y="2016227"/>
                  </a:lnTo>
                  <a:lnTo>
                    <a:pt x="7772654" y="2019300"/>
                  </a:lnTo>
                  <a:lnTo>
                    <a:pt x="336550" y="2019300"/>
                  </a:lnTo>
                  <a:lnTo>
                    <a:pt x="290883" y="2016227"/>
                  </a:lnTo>
                  <a:lnTo>
                    <a:pt x="247084" y="2007277"/>
                  </a:lnTo>
                  <a:lnTo>
                    <a:pt x="205552" y="1992851"/>
                  </a:lnTo>
                  <a:lnTo>
                    <a:pt x="166689" y="1973349"/>
                  </a:lnTo>
                  <a:lnTo>
                    <a:pt x="130897" y="1949173"/>
                  </a:lnTo>
                  <a:lnTo>
                    <a:pt x="98575" y="1920724"/>
                  </a:lnTo>
                  <a:lnTo>
                    <a:pt x="70126" y="1888402"/>
                  </a:lnTo>
                  <a:lnTo>
                    <a:pt x="45950" y="1852610"/>
                  </a:lnTo>
                  <a:lnTo>
                    <a:pt x="26448" y="1813747"/>
                  </a:lnTo>
                  <a:lnTo>
                    <a:pt x="12022" y="1772215"/>
                  </a:lnTo>
                  <a:lnTo>
                    <a:pt x="3072" y="1728416"/>
                  </a:lnTo>
                  <a:lnTo>
                    <a:pt x="0" y="1682750"/>
                  </a:lnTo>
                  <a:lnTo>
                    <a:pt x="0" y="33655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0" y="2065020"/>
            <a:ext cx="8069580" cy="2182495"/>
            <a:chOff x="762000" y="2065020"/>
            <a:chExt cx="8069580" cy="2182495"/>
          </a:xfrm>
        </p:grpSpPr>
        <p:sp>
          <p:nvSpPr>
            <p:cNvPr id="8" name="object 8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7689342" y="0"/>
                  </a:moveTo>
                  <a:lnTo>
                    <a:pt x="360438" y="0"/>
                  </a:lnTo>
                  <a:lnTo>
                    <a:pt x="311527" y="3291"/>
                  </a:lnTo>
                  <a:lnTo>
                    <a:pt x="264617" y="12878"/>
                  </a:lnTo>
                  <a:lnTo>
                    <a:pt x="220136" y="28330"/>
                  </a:lnTo>
                  <a:lnTo>
                    <a:pt x="178514" y="49219"/>
                  </a:lnTo>
                  <a:lnTo>
                    <a:pt x="140182" y="75114"/>
                  </a:lnTo>
                  <a:lnTo>
                    <a:pt x="105567" y="105584"/>
                  </a:lnTo>
                  <a:lnTo>
                    <a:pt x="75099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30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9" y="2022354"/>
                  </a:lnTo>
                  <a:lnTo>
                    <a:pt x="105567" y="2056971"/>
                  </a:lnTo>
                  <a:lnTo>
                    <a:pt x="140182" y="2087441"/>
                  </a:lnTo>
                  <a:lnTo>
                    <a:pt x="178514" y="2113336"/>
                  </a:lnTo>
                  <a:lnTo>
                    <a:pt x="220136" y="2134225"/>
                  </a:lnTo>
                  <a:lnTo>
                    <a:pt x="264617" y="2149677"/>
                  </a:lnTo>
                  <a:lnTo>
                    <a:pt x="311527" y="2159264"/>
                  </a:lnTo>
                  <a:lnTo>
                    <a:pt x="360438" y="2162556"/>
                  </a:lnTo>
                  <a:lnTo>
                    <a:pt x="7689342" y="2162556"/>
                  </a:lnTo>
                  <a:lnTo>
                    <a:pt x="7738239" y="2159264"/>
                  </a:lnTo>
                  <a:lnTo>
                    <a:pt x="7785140" y="2149677"/>
                  </a:lnTo>
                  <a:lnTo>
                    <a:pt x="7829615" y="2134225"/>
                  </a:lnTo>
                  <a:lnTo>
                    <a:pt x="7871234" y="2113336"/>
                  </a:lnTo>
                  <a:lnTo>
                    <a:pt x="7909566" y="2087441"/>
                  </a:lnTo>
                  <a:lnTo>
                    <a:pt x="7944183" y="2056971"/>
                  </a:lnTo>
                  <a:lnTo>
                    <a:pt x="7974653" y="2022354"/>
                  </a:lnTo>
                  <a:lnTo>
                    <a:pt x="8000548" y="1984022"/>
                  </a:lnTo>
                  <a:lnTo>
                    <a:pt x="8021437" y="1942403"/>
                  </a:lnTo>
                  <a:lnTo>
                    <a:pt x="8036889" y="1897928"/>
                  </a:lnTo>
                  <a:lnTo>
                    <a:pt x="8046476" y="1851027"/>
                  </a:lnTo>
                  <a:lnTo>
                    <a:pt x="8049768" y="1802130"/>
                  </a:lnTo>
                  <a:lnTo>
                    <a:pt x="8049768" y="360425"/>
                  </a:lnTo>
                  <a:lnTo>
                    <a:pt x="8046476" y="311528"/>
                  </a:lnTo>
                  <a:lnTo>
                    <a:pt x="8036889" y="264627"/>
                  </a:lnTo>
                  <a:lnTo>
                    <a:pt x="8021437" y="220152"/>
                  </a:lnTo>
                  <a:lnTo>
                    <a:pt x="8000548" y="178533"/>
                  </a:lnTo>
                  <a:lnTo>
                    <a:pt x="7974653" y="140201"/>
                  </a:lnTo>
                  <a:lnTo>
                    <a:pt x="7944183" y="105584"/>
                  </a:lnTo>
                  <a:lnTo>
                    <a:pt x="7909566" y="75114"/>
                  </a:lnTo>
                  <a:lnTo>
                    <a:pt x="7871234" y="49219"/>
                  </a:lnTo>
                  <a:lnTo>
                    <a:pt x="7829615" y="28330"/>
                  </a:lnTo>
                  <a:lnTo>
                    <a:pt x="7785140" y="12878"/>
                  </a:lnTo>
                  <a:lnTo>
                    <a:pt x="7738239" y="3291"/>
                  </a:lnTo>
                  <a:lnTo>
                    <a:pt x="768934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905" y="2074926"/>
              <a:ext cx="8049895" cy="2162810"/>
            </a:xfrm>
            <a:custGeom>
              <a:avLst/>
              <a:gdLst/>
              <a:ahLst/>
              <a:cxnLst/>
              <a:rect l="l" t="t" r="r" b="b"/>
              <a:pathLst>
                <a:path w="8049895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9" y="140201"/>
                  </a:lnTo>
                  <a:lnTo>
                    <a:pt x="105567" y="105584"/>
                  </a:lnTo>
                  <a:lnTo>
                    <a:pt x="140182" y="75114"/>
                  </a:lnTo>
                  <a:lnTo>
                    <a:pt x="178514" y="49219"/>
                  </a:lnTo>
                  <a:lnTo>
                    <a:pt x="220136" y="28330"/>
                  </a:lnTo>
                  <a:lnTo>
                    <a:pt x="264617" y="12878"/>
                  </a:lnTo>
                  <a:lnTo>
                    <a:pt x="311527" y="3291"/>
                  </a:lnTo>
                  <a:lnTo>
                    <a:pt x="360438" y="0"/>
                  </a:lnTo>
                  <a:lnTo>
                    <a:pt x="7689342" y="0"/>
                  </a:lnTo>
                  <a:lnTo>
                    <a:pt x="7738239" y="3291"/>
                  </a:lnTo>
                  <a:lnTo>
                    <a:pt x="7785140" y="12878"/>
                  </a:lnTo>
                  <a:lnTo>
                    <a:pt x="7829615" y="28330"/>
                  </a:lnTo>
                  <a:lnTo>
                    <a:pt x="7871234" y="49219"/>
                  </a:lnTo>
                  <a:lnTo>
                    <a:pt x="7909566" y="75114"/>
                  </a:lnTo>
                  <a:lnTo>
                    <a:pt x="7944183" y="105584"/>
                  </a:lnTo>
                  <a:lnTo>
                    <a:pt x="7974653" y="140201"/>
                  </a:lnTo>
                  <a:lnTo>
                    <a:pt x="8000548" y="178533"/>
                  </a:lnTo>
                  <a:lnTo>
                    <a:pt x="8021437" y="220152"/>
                  </a:lnTo>
                  <a:lnTo>
                    <a:pt x="8036889" y="264627"/>
                  </a:lnTo>
                  <a:lnTo>
                    <a:pt x="8046476" y="311528"/>
                  </a:lnTo>
                  <a:lnTo>
                    <a:pt x="8049768" y="360425"/>
                  </a:lnTo>
                  <a:lnTo>
                    <a:pt x="8049768" y="1802130"/>
                  </a:lnTo>
                  <a:lnTo>
                    <a:pt x="8046476" y="1851027"/>
                  </a:lnTo>
                  <a:lnTo>
                    <a:pt x="8036889" y="1897928"/>
                  </a:lnTo>
                  <a:lnTo>
                    <a:pt x="8021437" y="1942403"/>
                  </a:lnTo>
                  <a:lnTo>
                    <a:pt x="8000548" y="1984022"/>
                  </a:lnTo>
                  <a:lnTo>
                    <a:pt x="7974653" y="2022354"/>
                  </a:lnTo>
                  <a:lnTo>
                    <a:pt x="7944183" y="2056971"/>
                  </a:lnTo>
                  <a:lnTo>
                    <a:pt x="7909566" y="2087441"/>
                  </a:lnTo>
                  <a:lnTo>
                    <a:pt x="7871234" y="2113336"/>
                  </a:lnTo>
                  <a:lnTo>
                    <a:pt x="7829615" y="2134225"/>
                  </a:lnTo>
                  <a:lnTo>
                    <a:pt x="7785140" y="2149677"/>
                  </a:lnTo>
                  <a:lnTo>
                    <a:pt x="7738239" y="2159264"/>
                  </a:lnTo>
                  <a:lnTo>
                    <a:pt x="7689342" y="2162556"/>
                  </a:lnTo>
                  <a:lnTo>
                    <a:pt x="360438" y="2162556"/>
                  </a:lnTo>
                  <a:lnTo>
                    <a:pt x="311527" y="2159264"/>
                  </a:lnTo>
                  <a:lnTo>
                    <a:pt x="264617" y="2149677"/>
                  </a:lnTo>
                  <a:lnTo>
                    <a:pt x="220136" y="2134225"/>
                  </a:lnTo>
                  <a:lnTo>
                    <a:pt x="178514" y="2113336"/>
                  </a:lnTo>
                  <a:lnTo>
                    <a:pt x="140182" y="2087441"/>
                  </a:lnTo>
                  <a:lnTo>
                    <a:pt x="105567" y="2056971"/>
                  </a:lnTo>
                  <a:lnTo>
                    <a:pt x="75099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30"/>
                  </a:lnTo>
                  <a:lnTo>
                    <a:pt x="0" y="360425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84924" y="217931"/>
            <a:ext cx="8761730" cy="1003300"/>
            <a:chOff x="284924" y="217931"/>
            <a:chExt cx="8761730" cy="10033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17931"/>
              <a:ext cx="2426208" cy="10027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7941" y="115290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62247" y="42418"/>
            <a:ext cx="3078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Право</a:t>
            </a:r>
            <a:r>
              <a:rPr spc="-4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выбора</a:t>
            </a:r>
            <a:r>
              <a:rPr spc="-3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388" y="336681"/>
            <a:ext cx="3888104" cy="147320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3200" b="1" i="1" dirty="0">
                <a:solidFill>
                  <a:srgbClr val="C00000"/>
                </a:solidFill>
                <a:latin typeface="Trebuchet MS"/>
                <a:cs typeface="Trebuchet MS"/>
              </a:rPr>
              <a:t>ответственность</a:t>
            </a:r>
            <a:endParaRPr sz="3200">
              <a:latin typeface="Trebuchet MS"/>
              <a:cs typeface="Trebuchet MS"/>
            </a:endParaRPr>
          </a:p>
          <a:p>
            <a:pPr marL="53340" algn="ctr">
              <a:lnSpc>
                <a:spcPct val="100000"/>
              </a:lnSpc>
              <a:spcBef>
                <a:spcPts val="1710"/>
              </a:spcBef>
            </a:pPr>
            <a:r>
              <a:rPr sz="3600" b="1" i="1" spc="-30" dirty="0">
                <a:solidFill>
                  <a:srgbClr val="003399"/>
                </a:solidFill>
                <a:latin typeface="Arial"/>
                <a:cs typeface="Arial"/>
              </a:rPr>
              <a:t>ВАЖНО!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207" y="2208402"/>
            <a:ext cx="7859395" cy="411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495" marR="43434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творческие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направления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риск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возможного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непрохождения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дополнительных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вступительных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испытаний</a:t>
            </a:r>
            <a:endParaRPr sz="2000">
              <a:latin typeface="Arial"/>
              <a:cs typeface="Arial"/>
            </a:endParaRPr>
          </a:p>
          <a:p>
            <a:pPr marR="281940" algn="ctr">
              <a:lnSpc>
                <a:spcPct val="100000"/>
              </a:lnSpc>
            </a:pP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творческой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направленности</a:t>
            </a:r>
            <a:endParaRPr sz="2000">
              <a:latin typeface="Arial"/>
              <a:cs typeface="Arial"/>
            </a:endParaRPr>
          </a:p>
          <a:p>
            <a:pPr marR="28448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перечень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endParaRPr sz="2000">
              <a:latin typeface="Arial"/>
              <a:cs typeface="Arial"/>
            </a:endParaRPr>
          </a:p>
          <a:p>
            <a:pPr marR="28321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Поступающим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военные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вузы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(пожарные, 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МЧС,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ФСБ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т.д.)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учесть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отрицательного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результата оценки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уровня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физической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подготовки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(до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февраля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включить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перечень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выбранных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предметов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81038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«резервные»	для</a:t>
            </a:r>
            <a:r>
              <a:rPr sz="20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гражданских</a:t>
            </a:r>
            <a:r>
              <a:rPr sz="2000" b="1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Arial"/>
                <a:cs typeface="Arial"/>
              </a:rPr>
              <a:t>вузов)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928" y="0"/>
            <a:ext cx="1722120" cy="14584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634" y="262127"/>
            <a:ext cx="8737600" cy="1003300"/>
            <a:chOff x="119634" y="262127"/>
            <a:chExt cx="873760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" y="262127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634" y="1197102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64204" y="281431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Для</a:t>
            </a:r>
            <a:r>
              <a:rPr sz="2800" spc="-20" dirty="0"/>
              <a:t> </a:t>
            </a:r>
            <a:r>
              <a:rPr sz="2800" spc="-15" dirty="0"/>
              <a:t>поступления</a:t>
            </a:r>
            <a:r>
              <a:rPr sz="2800" dirty="0"/>
              <a:t> </a:t>
            </a:r>
            <a:r>
              <a:rPr sz="2800" spc="-5" dirty="0"/>
              <a:t>в</a:t>
            </a:r>
            <a:r>
              <a:rPr sz="2800" spc="-30" dirty="0"/>
              <a:t> </a:t>
            </a:r>
            <a:r>
              <a:rPr sz="2800" spc="-25" dirty="0"/>
              <a:t>вузы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537461" y="1316812"/>
            <a:ext cx="6082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Минимальное</a:t>
            </a:r>
            <a:r>
              <a:rPr sz="24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количество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Arial"/>
                <a:cs typeface="Arial"/>
              </a:rPr>
              <a:t>баллов</a:t>
            </a:r>
            <a:r>
              <a:rPr sz="2400" b="1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Arial"/>
                <a:cs typeface="Arial"/>
              </a:rPr>
              <a:t>ЕГЭ: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00758" y="1757045"/>
          <a:ext cx="5832474" cy="44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Предметы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Баллы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Русский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профильного</a:t>
                      </a:r>
                      <a:r>
                        <a:rPr sz="1800" b="1" i="1" spc="-3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уровня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1800" b="1" i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9902952" y="5436108"/>
            <a:ext cx="1736089" cy="1306195"/>
            <a:chOff x="9902952" y="5436108"/>
            <a:chExt cx="1736089" cy="1306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096" y="5445250"/>
              <a:ext cx="1717548" cy="12877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07524" y="5440680"/>
              <a:ext cx="1727200" cy="1297305"/>
            </a:xfrm>
            <a:custGeom>
              <a:avLst/>
              <a:gdLst/>
              <a:ahLst/>
              <a:cxnLst/>
              <a:rect l="l" t="t" r="r" b="b"/>
              <a:pathLst>
                <a:path w="1727200" h="1297304">
                  <a:moveTo>
                    <a:pt x="0" y="1296924"/>
                  </a:moveTo>
                  <a:lnTo>
                    <a:pt x="1726692" y="1296924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87283" y="2852927"/>
            <a:ext cx="1736089" cy="1155700"/>
            <a:chOff x="7987283" y="2852927"/>
            <a:chExt cx="1736089" cy="11557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6427" y="2862071"/>
              <a:ext cx="1717548" cy="1136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1855" y="2857499"/>
              <a:ext cx="1727200" cy="1146175"/>
            </a:xfrm>
            <a:custGeom>
              <a:avLst/>
              <a:gdLst/>
              <a:ahLst/>
              <a:cxnLst/>
              <a:rect l="l" t="t" r="r" b="b"/>
              <a:pathLst>
                <a:path w="1727200" h="1146175">
                  <a:moveTo>
                    <a:pt x="0" y="1146048"/>
                  </a:moveTo>
                  <a:lnTo>
                    <a:pt x="1726692" y="1146048"/>
                  </a:lnTo>
                  <a:lnTo>
                    <a:pt x="1726692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142219" y="339852"/>
            <a:ext cx="1720850" cy="1169035"/>
            <a:chOff x="10142219" y="339852"/>
            <a:chExt cx="1720850" cy="11690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1363" y="348996"/>
              <a:ext cx="1702307" cy="11506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46791" y="344424"/>
              <a:ext cx="1711960" cy="1160145"/>
            </a:xfrm>
            <a:custGeom>
              <a:avLst/>
              <a:gdLst/>
              <a:ahLst/>
              <a:cxnLst/>
              <a:rect l="l" t="t" r="r" b="b"/>
              <a:pathLst>
                <a:path w="1711959" h="1160145">
                  <a:moveTo>
                    <a:pt x="0" y="1159764"/>
                  </a:moveTo>
                  <a:lnTo>
                    <a:pt x="1711452" y="1159764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4394" y="124968"/>
            <a:ext cx="8737600" cy="1282065"/>
            <a:chOff x="104394" y="124968"/>
            <a:chExt cx="8737600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" y="234696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94" y="116967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124968"/>
              <a:ext cx="1708404" cy="128168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8994" y="1507616"/>
            <a:ext cx="193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003399"/>
                </a:solidFill>
              </a:rPr>
              <a:t>ВАЖНО!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2047" y="3880103"/>
            <a:ext cx="4040124" cy="28590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2957" y="2085212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Вузы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 имеют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право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устанавливать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свои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 минимальные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баллы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которыми</a:t>
            </a:r>
            <a:r>
              <a:rPr sz="2800" b="1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будут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 принимать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абитуриентов)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выше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этого</a:t>
            </a:r>
            <a:r>
              <a:rPr sz="28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уровня!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044" y="413385"/>
            <a:ext cx="452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поступления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C00000"/>
                </a:solidFill>
                <a:latin typeface="Arial"/>
                <a:cs typeface="Arial"/>
              </a:rPr>
              <a:t>вузы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5384" y="202692"/>
            <a:ext cx="8761730" cy="1003300"/>
            <a:chOff x="155384" y="202692"/>
            <a:chExt cx="8761730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202692"/>
              <a:ext cx="2426208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8401" y="113766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132" y="400634"/>
            <a:ext cx="591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Продолжительность</a:t>
            </a:r>
            <a:r>
              <a:rPr sz="2800" spc="45" dirty="0"/>
              <a:t> </a:t>
            </a:r>
            <a:r>
              <a:rPr sz="2800" spc="-5" dirty="0"/>
              <a:t>экзаменов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957072" y="1798320"/>
            <a:ext cx="2014855" cy="1402080"/>
            <a:chOff x="957072" y="1798320"/>
            <a:chExt cx="2014855" cy="1402080"/>
          </a:xfrm>
        </p:grpSpPr>
        <p:sp>
          <p:nvSpPr>
            <p:cNvPr id="9" name="object 9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2005583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3" y="1114298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1644" y="1802892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4" h="1393189">
                  <a:moveTo>
                    <a:pt x="0" y="0"/>
                  </a:moveTo>
                  <a:lnTo>
                    <a:pt x="2005583" y="0"/>
                  </a:lnTo>
                  <a:lnTo>
                    <a:pt x="2005583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9807" y="2139441"/>
            <a:ext cx="1730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55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9811" y="2382011"/>
            <a:ext cx="2014855" cy="1403985"/>
            <a:chOff x="3829811" y="2382011"/>
            <a:chExt cx="2014855" cy="1403985"/>
          </a:xfrm>
        </p:grpSpPr>
        <p:sp>
          <p:nvSpPr>
            <p:cNvPr id="13" name="object 13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2005583" y="0"/>
                  </a:moveTo>
                  <a:lnTo>
                    <a:pt x="0" y="0"/>
                  </a:lnTo>
                  <a:lnTo>
                    <a:pt x="0" y="1115567"/>
                  </a:lnTo>
                  <a:lnTo>
                    <a:pt x="1002791" y="1394459"/>
                  </a:lnTo>
                  <a:lnTo>
                    <a:pt x="2005583" y="1115567"/>
                  </a:lnTo>
                  <a:lnTo>
                    <a:pt x="2005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383" y="2386583"/>
              <a:ext cx="2005964" cy="1394460"/>
            </a:xfrm>
            <a:custGeom>
              <a:avLst/>
              <a:gdLst/>
              <a:ahLst/>
              <a:cxnLst/>
              <a:rect l="l" t="t" r="r" b="b"/>
              <a:pathLst>
                <a:path w="2005964" h="1394460">
                  <a:moveTo>
                    <a:pt x="0" y="0"/>
                  </a:moveTo>
                  <a:lnTo>
                    <a:pt x="2005583" y="0"/>
                  </a:lnTo>
                  <a:lnTo>
                    <a:pt x="2005583" y="1115567"/>
                  </a:lnTo>
                  <a:lnTo>
                    <a:pt x="1002791" y="1394459"/>
                  </a:lnTo>
                  <a:lnTo>
                    <a:pt x="0" y="1115567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01968" y="1798320"/>
            <a:ext cx="2013585" cy="1402080"/>
            <a:chOff x="6601968" y="1798320"/>
            <a:chExt cx="2013585" cy="1402080"/>
          </a:xfrm>
        </p:grpSpPr>
        <p:sp>
          <p:nvSpPr>
            <p:cNvPr id="16" name="object 16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2004059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029" y="1392936"/>
                  </a:lnTo>
                  <a:lnTo>
                    <a:pt x="2004059" y="1114298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6540" y="1802892"/>
              <a:ext cx="2004060" cy="1393190"/>
            </a:xfrm>
            <a:custGeom>
              <a:avLst/>
              <a:gdLst/>
              <a:ahLst/>
              <a:cxnLst/>
              <a:rect l="l" t="t" r="r" b="b"/>
              <a:pathLst>
                <a:path w="2004059" h="1393189">
                  <a:moveTo>
                    <a:pt x="0" y="0"/>
                  </a:moveTo>
                  <a:lnTo>
                    <a:pt x="2004059" y="0"/>
                  </a:lnTo>
                  <a:lnTo>
                    <a:pt x="2004059" y="1114298"/>
                  </a:lnTo>
                  <a:lnTo>
                    <a:pt x="1002029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4121" y="2642691"/>
            <a:ext cx="1730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3004" y="2146172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144" y="3570223"/>
            <a:ext cx="30175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(П)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Физика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Информатика</a:t>
            </a:r>
            <a:r>
              <a:rPr sz="2000" b="1" i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Arial"/>
                <a:cs typeface="Arial"/>
              </a:rPr>
              <a:t>ИКТ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Литература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Биология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4252" y="4062729"/>
            <a:ext cx="26466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Русский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Химия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щ</a:t>
            </a:r>
            <a:r>
              <a:rPr sz="2000" b="1" i="1" spc="2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ст</a:t>
            </a:r>
            <a:r>
              <a:rPr sz="2000" b="1" i="1" spc="-5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ознание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История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0448" y="3700652"/>
            <a:ext cx="2204720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 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34428" y="5608320"/>
            <a:ext cx="1754505" cy="1001394"/>
            <a:chOff x="7234428" y="5608320"/>
            <a:chExt cx="1754505" cy="1001394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572" y="5617464"/>
              <a:ext cx="1735835" cy="9829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239000" y="5612892"/>
              <a:ext cx="1744980" cy="992505"/>
            </a:xfrm>
            <a:custGeom>
              <a:avLst/>
              <a:gdLst/>
              <a:ahLst/>
              <a:cxnLst/>
              <a:rect l="l" t="t" r="r" b="b"/>
              <a:pathLst>
                <a:path w="1744979" h="992504">
                  <a:moveTo>
                    <a:pt x="0" y="992124"/>
                  </a:moveTo>
                  <a:lnTo>
                    <a:pt x="1744979" y="992124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969263"/>
            <a:ext cx="1594103" cy="1327403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474707" y="2028444"/>
            <a:ext cx="2014855" cy="1402080"/>
            <a:chOff x="9474707" y="2028444"/>
            <a:chExt cx="2014855" cy="1402080"/>
          </a:xfrm>
        </p:grpSpPr>
        <p:sp>
          <p:nvSpPr>
            <p:cNvPr id="28" name="object 28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2005584" y="0"/>
                  </a:moveTo>
                  <a:lnTo>
                    <a:pt x="0" y="0"/>
                  </a:lnTo>
                  <a:lnTo>
                    <a:pt x="0" y="1114298"/>
                  </a:lnTo>
                  <a:lnTo>
                    <a:pt x="1002792" y="1392936"/>
                  </a:lnTo>
                  <a:lnTo>
                    <a:pt x="2005584" y="1114298"/>
                  </a:lnTo>
                  <a:lnTo>
                    <a:pt x="200558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79279" y="2033016"/>
              <a:ext cx="2005964" cy="1393190"/>
            </a:xfrm>
            <a:custGeom>
              <a:avLst/>
              <a:gdLst/>
              <a:ahLst/>
              <a:cxnLst/>
              <a:rect l="l" t="t" r="r" b="b"/>
              <a:pathLst>
                <a:path w="2005965" h="1393189">
                  <a:moveTo>
                    <a:pt x="0" y="0"/>
                  </a:moveTo>
                  <a:lnTo>
                    <a:pt x="2005584" y="0"/>
                  </a:lnTo>
                  <a:lnTo>
                    <a:pt x="2005584" y="1114298"/>
                  </a:lnTo>
                  <a:lnTo>
                    <a:pt x="1002792" y="1392936"/>
                  </a:lnTo>
                  <a:lnTo>
                    <a:pt x="0" y="111429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78442" y="3416553"/>
            <a:ext cx="2623185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Математика</a:t>
            </a:r>
            <a:r>
              <a:rPr sz="20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(Б)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География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Иностранный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язык</a:t>
            </a:r>
            <a:r>
              <a:rPr sz="20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(китайский)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(кроме</a:t>
            </a:r>
            <a:r>
              <a:rPr sz="16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раздела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«Говорение»)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37014" y="2316607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ч.</a:t>
            </a:r>
            <a:r>
              <a:rPr sz="2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00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9017" y="5758992"/>
            <a:ext cx="333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мин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«Говорение»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4893" y="236220"/>
            <a:ext cx="8737600" cy="1004569"/>
            <a:chOff x="294893" y="23622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71" y="23622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893" y="117119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9342" y="75946"/>
            <a:ext cx="5617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Кто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может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участвовать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в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ЕГЭ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074" y="1300098"/>
            <a:ext cx="8597265" cy="236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1625600" indent="75565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К ЕГЭ </a:t>
            </a:r>
            <a:r>
              <a:rPr sz="2800" b="1" i="1" u="heavy" spc="-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допускаются </a:t>
            </a:r>
            <a:r>
              <a:rPr sz="2800" b="1" i="1" spc="-1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выпускники</a:t>
            </a:r>
            <a:r>
              <a:rPr sz="2800" b="1" i="1" u="heavy" spc="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текущего</a:t>
            </a:r>
            <a:r>
              <a:rPr sz="2800" b="1" i="1" u="heavy" spc="15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0" dirty="0">
                <a:solidFill>
                  <a:srgbClr val="2A500F"/>
                </a:solidFill>
                <a:uFill>
                  <a:solidFill>
                    <a:srgbClr val="2A500F"/>
                  </a:solidFill>
                </a:uFill>
                <a:latin typeface="Arial"/>
                <a:cs typeface="Arial"/>
              </a:rPr>
              <a:t>года: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600"/>
              </a:spcBef>
              <a:buFont typeface="Wingdings"/>
              <a:buChar char=""/>
              <a:tabLst>
                <a:tab pos="470534" algn="l"/>
              </a:tabLst>
            </a:pP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не имеющие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академической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задолженности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 в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полном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объёме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выполнившие 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учебный 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план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074" y="3850385"/>
            <a:ext cx="8595995" cy="142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пи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а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ши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spc="-40" dirty="0">
                <a:solidFill>
                  <a:srgbClr val="003399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65" dirty="0">
                <a:solidFill>
                  <a:srgbClr val="003399"/>
                </a:solidFill>
                <a:latin typeface="Arial"/>
                <a:cs typeface="Arial"/>
              </a:rPr>
              <a:t>г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-80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ое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с</a:t>
            </a:r>
            <a:r>
              <a:rPr sz="2800" b="1" i="1" spc="-155" dirty="0">
                <a:solidFill>
                  <a:srgbClr val="003399"/>
                </a:solidFill>
                <a:latin typeface="Arial"/>
                <a:cs typeface="Arial"/>
              </a:rPr>
              <a:t>о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ч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е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н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ие 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(изложение)</a:t>
            </a:r>
            <a:endParaRPr sz="280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915"/>
              </a:spcBef>
            </a:pP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Итоговое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сочинение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(изложение)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проводится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716" y="5353811"/>
            <a:ext cx="1294130" cy="1292860"/>
            <a:chOff x="1156716" y="5353811"/>
            <a:chExt cx="1294130" cy="12928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60" y="5362955"/>
              <a:ext cx="1275588" cy="1274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61288" y="5358383"/>
              <a:ext cx="1285240" cy="1283335"/>
            </a:xfrm>
            <a:custGeom>
              <a:avLst/>
              <a:gdLst/>
              <a:ahLst/>
              <a:cxnLst/>
              <a:rect l="l" t="t" r="r" b="b"/>
              <a:pathLst>
                <a:path w="1285239" h="1283334">
                  <a:moveTo>
                    <a:pt x="0" y="1283208"/>
                  </a:moveTo>
                  <a:lnTo>
                    <a:pt x="1284732" y="1283208"/>
                  </a:lnTo>
                  <a:lnTo>
                    <a:pt x="1284732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144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1030" y="5246623"/>
            <a:ext cx="646303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6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декабря</a:t>
            </a:r>
            <a:r>
              <a:rPr sz="2800" b="1" i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2023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года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(среда)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b="1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«зачёт-незачёт».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75876" y="2878835"/>
            <a:ext cx="2527300" cy="3990340"/>
            <a:chOff x="9675876" y="2878835"/>
            <a:chExt cx="2527300" cy="3990340"/>
          </a:xfrm>
        </p:grpSpPr>
        <p:sp>
          <p:nvSpPr>
            <p:cNvPr id="14" name="object 14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2506979" y="0"/>
                  </a:moveTo>
                  <a:lnTo>
                    <a:pt x="0" y="0"/>
                  </a:lnTo>
                  <a:lnTo>
                    <a:pt x="0" y="3970020"/>
                  </a:lnTo>
                  <a:lnTo>
                    <a:pt x="2506979" y="3970020"/>
                  </a:lnTo>
                  <a:lnTo>
                    <a:pt x="250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5782" y="2888741"/>
              <a:ext cx="2506980" cy="3970020"/>
            </a:xfrm>
            <a:custGeom>
              <a:avLst/>
              <a:gdLst/>
              <a:ahLst/>
              <a:cxnLst/>
              <a:rect l="l" t="t" r="r" b="b"/>
              <a:pathLst>
                <a:path w="2506979" h="3970020">
                  <a:moveTo>
                    <a:pt x="0" y="3970020"/>
                  </a:moveTo>
                  <a:lnTo>
                    <a:pt x="2506979" y="3970020"/>
                  </a:lnTo>
                  <a:lnTo>
                    <a:pt x="2506979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8365" y="2914015"/>
            <a:ext cx="23228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Изменена</a:t>
            </a:r>
            <a:endParaRPr sz="1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дополнительная </a:t>
            </a:r>
            <a:r>
              <a:rPr sz="1800" dirty="0">
                <a:latin typeface="Georgia"/>
                <a:cs typeface="Georgia"/>
              </a:rPr>
              <a:t>дата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итогового сочинения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(изложения): вместо </a:t>
            </a:r>
            <a:r>
              <a:rPr sz="1800" dirty="0">
                <a:latin typeface="Georgia"/>
                <a:cs typeface="Georgia"/>
              </a:rPr>
              <a:t> первой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рабочей</a:t>
            </a:r>
            <a:endParaRPr sz="1800">
              <a:latin typeface="Georgia"/>
              <a:cs typeface="Georgia"/>
            </a:endParaRPr>
          </a:p>
          <a:p>
            <a:pPr marL="117475" marR="10985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среды мая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вторая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среда апреля.</a:t>
            </a:r>
            <a:endParaRPr sz="1800">
              <a:latin typeface="Georgia"/>
              <a:cs typeface="Georgia"/>
            </a:endParaRPr>
          </a:p>
          <a:p>
            <a:pPr marL="254635" marR="24765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Изменены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сроки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проверки 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обработки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материалов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итогового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сочинения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(изложения).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041" y="156971"/>
            <a:ext cx="8735695" cy="1003300"/>
            <a:chOff x="336041" y="156971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56971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041" y="109194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1117" y="340613"/>
            <a:ext cx="2635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Р</a:t>
            </a:r>
            <a:r>
              <a:rPr spc="-120" dirty="0"/>
              <a:t>А</a:t>
            </a:r>
            <a:r>
              <a:rPr dirty="0"/>
              <a:t>ЗРЕШЕНО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408" y="4553711"/>
            <a:ext cx="7316724" cy="790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5728715"/>
            <a:ext cx="7281672" cy="79248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57072" y="2165604"/>
            <a:ext cx="7317105" cy="1949450"/>
            <a:chOff x="957072" y="2165604"/>
            <a:chExt cx="7317105" cy="19494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2165604"/>
              <a:ext cx="7242048" cy="7909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3322320"/>
              <a:ext cx="7316724" cy="7924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90750" y="1289430"/>
            <a:ext cx="5210175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665" marR="5080" indent="5715">
              <a:lnSpc>
                <a:spcPct val="100000"/>
              </a:lnSpc>
              <a:spcBef>
                <a:spcPts val="100"/>
              </a:spcBef>
            </a:pP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Гелевая,</a:t>
            </a:r>
            <a:r>
              <a:rPr sz="24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капиллярная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ручка </a:t>
            </a:r>
            <a:r>
              <a:rPr sz="2400" b="1" i="1" spc="-6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чернилами</a:t>
            </a:r>
            <a:r>
              <a:rPr sz="24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Arial"/>
                <a:cs typeface="Arial"/>
              </a:rPr>
              <a:t>чёрного</a:t>
            </a:r>
            <a:r>
              <a:rPr sz="24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цвета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L="54419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математике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химии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R="107314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физике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географии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непрограммируемый</a:t>
            </a:r>
            <a:endParaRPr sz="20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калькулятор,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линейка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транспортир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36244" y="2058606"/>
            <a:ext cx="2032635" cy="4173220"/>
            <a:chOff x="7036244" y="2058606"/>
            <a:chExt cx="2032635" cy="4173220"/>
          </a:xfrm>
        </p:grpSpPr>
        <p:sp>
          <p:nvSpPr>
            <p:cNvPr id="15" name="object 15"/>
            <p:cNvSpPr/>
            <p:nvPr/>
          </p:nvSpPr>
          <p:spPr>
            <a:xfrm>
              <a:off x="7070851" y="2063369"/>
              <a:ext cx="1993264" cy="1750695"/>
            </a:xfrm>
            <a:custGeom>
              <a:avLst/>
              <a:gdLst/>
              <a:ahLst/>
              <a:cxnLst/>
              <a:rect l="l" t="t" r="r" b="b"/>
              <a:pathLst>
                <a:path w="1993265" h="1750695">
                  <a:moveTo>
                    <a:pt x="395097" y="0"/>
                  </a:moveTo>
                  <a:lnTo>
                    <a:pt x="1992883" y="508507"/>
                  </a:lnTo>
                  <a:lnTo>
                    <a:pt x="1597659" y="1750186"/>
                  </a:lnTo>
                  <a:lnTo>
                    <a:pt x="0" y="1241678"/>
                  </a:lnTo>
                  <a:lnTo>
                    <a:pt x="395097" y="0"/>
                  </a:lnTo>
                  <a:close/>
                </a:path>
              </a:pathLst>
            </a:custGeom>
            <a:ln w="952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6886" y="3352228"/>
              <a:ext cx="1952180" cy="16797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90917" y="3346196"/>
              <a:ext cx="1964689" cy="1692275"/>
            </a:xfrm>
            <a:custGeom>
              <a:avLst/>
              <a:gdLst/>
              <a:ahLst/>
              <a:cxnLst/>
              <a:rect l="l" t="t" r="r" b="b"/>
              <a:pathLst>
                <a:path w="1964690" h="1692275">
                  <a:moveTo>
                    <a:pt x="379349" y="0"/>
                  </a:moveTo>
                  <a:lnTo>
                    <a:pt x="1964181" y="507999"/>
                  </a:lnTo>
                  <a:lnTo>
                    <a:pt x="1584832" y="1691766"/>
                  </a:lnTo>
                  <a:lnTo>
                    <a:pt x="0" y="1183766"/>
                  </a:lnTo>
                  <a:lnTo>
                    <a:pt x="379349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7102" y="4773396"/>
              <a:ext cx="1877923" cy="1447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41006" y="4767326"/>
              <a:ext cx="1890395" cy="1459865"/>
            </a:xfrm>
            <a:custGeom>
              <a:avLst/>
              <a:gdLst/>
              <a:ahLst/>
              <a:cxnLst/>
              <a:rect l="l" t="t" r="r" b="b"/>
              <a:pathLst>
                <a:path w="1890395" h="1459864">
                  <a:moveTo>
                    <a:pt x="308737" y="0"/>
                  </a:moveTo>
                  <a:lnTo>
                    <a:pt x="1890014" y="519176"/>
                  </a:lnTo>
                  <a:lnTo>
                    <a:pt x="1581150" y="1459674"/>
                  </a:lnTo>
                  <a:lnTo>
                    <a:pt x="0" y="940600"/>
                  </a:lnTo>
                  <a:lnTo>
                    <a:pt x="308737" y="0"/>
                  </a:lnTo>
                  <a:close/>
                </a:path>
              </a:pathLst>
            </a:custGeom>
            <a:ln w="9525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5229" y="1811718"/>
            <a:ext cx="8773160" cy="2143760"/>
            <a:chOff x="285229" y="1811718"/>
            <a:chExt cx="8773160" cy="214376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6820" y="2069337"/>
              <a:ext cx="1980946" cy="1738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49" y="1822526"/>
              <a:ext cx="1735480" cy="2121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9991" y="1816480"/>
              <a:ext cx="1748155" cy="2134235"/>
            </a:xfrm>
            <a:custGeom>
              <a:avLst/>
              <a:gdLst/>
              <a:ahLst/>
              <a:cxnLst/>
              <a:rect l="l" t="t" r="r" b="b"/>
              <a:pathLst>
                <a:path w="1748155" h="2134235">
                  <a:moveTo>
                    <a:pt x="0" y="395097"/>
                  </a:moveTo>
                  <a:lnTo>
                    <a:pt x="1150569" y="0"/>
                  </a:lnTo>
                  <a:lnTo>
                    <a:pt x="1747596" y="1738757"/>
                  </a:lnTo>
                  <a:lnTo>
                    <a:pt x="596988" y="2133727"/>
                  </a:lnTo>
                  <a:lnTo>
                    <a:pt x="0" y="395097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6759" y="4628388"/>
            <a:ext cx="8735695" cy="1743710"/>
            <a:chOff x="746759" y="4628388"/>
            <a:chExt cx="873569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4628388"/>
              <a:ext cx="8735568" cy="1450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253" y="5115026"/>
              <a:ext cx="1571853" cy="1246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9220" y="5108956"/>
              <a:ext cx="1584325" cy="1258570"/>
            </a:xfrm>
            <a:custGeom>
              <a:avLst/>
              <a:gdLst/>
              <a:ahLst/>
              <a:cxnLst/>
              <a:rect l="l" t="t" r="r" b="b"/>
              <a:pathLst>
                <a:path w="1584325" h="1258570">
                  <a:moveTo>
                    <a:pt x="273621" y="0"/>
                  </a:moveTo>
                  <a:lnTo>
                    <a:pt x="1583943" y="435991"/>
                  </a:lnTo>
                  <a:lnTo>
                    <a:pt x="1310259" y="1258354"/>
                  </a:lnTo>
                  <a:lnTo>
                    <a:pt x="0" y="822363"/>
                  </a:lnTo>
                  <a:lnTo>
                    <a:pt x="273621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8213" y="126492"/>
            <a:ext cx="8735695" cy="1108075"/>
            <a:chOff x="188213" y="126492"/>
            <a:chExt cx="8735695" cy="11080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" y="231647"/>
              <a:ext cx="2426208" cy="1002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213" y="116662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5616" y="135636"/>
              <a:ext cx="915924" cy="877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91044" y="131064"/>
              <a:ext cx="925194" cy="887094"/>
            </a:xfrm>
            <a:custGeom>
              <a:avLst/>
              <a:gdLst/>
              <a:ahLst/>
              <a:cxnLst/>
              <a:rect l="l" t="t" r="r" b="b"/>
              <a:pathLst>
                <a:path w="925195" h="887094">
                  <a:moveTo>
                    <a:pt x="0" y="886967"/>
                  </a:moveTo>
                  <a:lnTo>
                    <a:pt x="925068" y="886967"/>
                  </a:lnTo>
                  <a:lnTo>
                    <a:pt x="925068" y="0"/>
                  </a:lnTo>
                  <a:lnTo>
                    <a:pt x="0" y="0"/>
                  </a:lnTo>
                  <a:lnTo>
                    <a:pt x="0" y="886967"/>
                  </a:lnTo>
                  <a:close/>
                </a:path>
              </a:pathLst>
            </a:custGeom>
            <a:ln w="9144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62858" y="414655"/>
            <a:ext cx="2690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</a:t>
            </a:r>
            <a:r>
              <a:rPr spc="-80" dirty="0"/>
              <a:t>А</a:t>
            </a:r>
            <a:r>
              <a:rPr spc="-5" dirty="0"/>
              <a:t>ПРЕЩЕНО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96468" y="1313688"/>
            <a:ext cx="8758555" cy="3031490"/>
            <a:chOff x="696468" y="1313688"/>
            <a:chExt cx="8758555" cy="30314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313688"/>
              <a:ext cx="8735568" cy="1450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8" y="2892552"/>
              <a:ext cx="8735568" cy="14523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814322" y="1438147"/>
            <a:ext cx="6440805" cy="260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935" marR="5080" indent="-73787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Наличие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связи, электронно-вычислительной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техники,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фото-,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аудио-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видеоаппаратуры,</a:t>
            </a:r>
            <a:endParaRPr sz="1800">
              <a:latin typeface="Arial"/>
              <a:cs typeface="Arial"/>
            </a:endParaRPr>
          </a:p>
          <a:p>
            <a:pPr marL="521334" marR="204470" indent="-22860">
              <a:lnSpc>
                <a:spcPct val="100000"/>
              </a:lnSpc>
            </a:pP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справочных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материалов,</a:t>
            </a:r>
            <a:r>
              <a:rPr sz="1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письменных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заметок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иных</a:t>
            </a:r>
            <a:r>
              <a:rPr sz="18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хранения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 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передачи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R="643890" algn="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Вынос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8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аудиторий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экзаменационных</a:t>
            </a:r>
            <a:endParaRPr sz="1800">
              <a:latin typeface="Arial"/>
              <a:cs typeface="Arial"/>
            </a:endParaRPr>
          </a:p>
          <a:p>
            <a:pPr marR="606425" algn="r">
              <a:lnSpc>
                <a:spcPct val="100000"/>
              </a:lnSpc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бумажном</a:t>
            </a:r>
            <a:r>
              <a:rPr sz="1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электронном</a:t>
            </a:r>
            <a:endParaRPr sz="18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носителях,</a:t>
            </a:r>
            <a:r>
              <a:rPr sz="18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18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фотографирование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2594" y="5023484"/>
            <a:ext cx="6418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Оказание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содействия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другим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участникам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ЕГЭ, в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том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числе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передача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им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указанных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средств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материалов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51747" y="5949696"/>
            <a:ext cx="934719" cy="918210"/>
            <a:chOff x="8651747" y="5949696"/>
            <a:chExt cx="934719" cy="918210"/>
          </a:xfrm>
        </p:grpSpPr>
        <p:sp>
          <p:nvSpPr>
            <p:cNvPr id="20" name="object 20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3765" y="898396"/>
                  </a:lnTo>
                  <a:lnTo>
                    <a:pt x="460634" y="898396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1653" y="5959602"/>
              <a:ext cx="914400" cy="898525"/>
            </a:xfrm>
            <a:custGeom>
              <a:avLst/>
              <a:gdLst/>
              <a:ahLst/>
              <a:cxnLst/>
              <a:rect l="l" t="t" r="r" b="b"/>
              <a:pathLst>
                <a:path w="914400" h="898525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60634" y="898396"/>
                  </a:lnTo>
                </a:path>
                <a:path w="914400" h="898525">
                  <a:moveTo>
                    <a:pt x="453765" y="898396"/>
                  </a:moveTo>
                  <a:lnTo>
                    <a:pt x="376427" y="538022"/>
                  </a:lnTo>
                  <a:lnTo>
                    <a:pt x="0" y="457200"/>
                  </a:lnTo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1555" y="1290827"/>
            <a:ext cx="9123680" cy="4453255"/>
            <a:chOff x="511555" y="1290827"/>
            <a:chExt cx="9123680" cy="4453255"/>
          </a:xfrm>
        </p:grpSpPr>
        <p:sp>
          <p:nvSpPr>
            <p:cNvPr id="23" name="object 23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8"/>
                  </a:lnTo>
                  <a:lnTo>
                    <a:pt x="0" y="457200"/>
                  </a:lnTo>
                  <a:lnTo>
                    <a:pt x="37637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149" y="172745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37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377" y="376427"/>
                  </a:lnTo>
                  <a:lnTo>
                    <a:pt x="0" y="457200"/>
                  </a:lnTo>
                  <a:lnTo>
                    <a:pt x="376377" y="537971"/>
                  </a:lnTo>
                  <a:lnTo>
                    <a:pt x="457200" y="914400"/>
                  </a:lnTo>
                  <a:lnTo>
                    <a:pt x="538022" y="537971"/>
                  </a:lnTo>
                  <a:lnTo>
                    <a:pt x="914400" y="457200"/>
                  </a:lnTo>
                  <a:lnTo>
                    <a:pt x="53802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89" y="13007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377" y="376427"/>
                  </a:lnTo>
                  <a:lnTo>
                    <a:pt x="457200" y="0"/>
                  </a:lnTo>
                  <a:lnTo>
                    <a:pt x="538022" y="376427"/>
                  </a:lnTo>
                  <a:lnTo>
                    <a:pt x="914400" y="457200"/>
                  </a:lnTo>
                  <a:lnTo>
                    <a:pt x="538022" y="537971"/>
                  </a:lnTo>
                  <a:lnTo>
                    <a:pt x="457200" y="914400"/>
                  </a:lnTo>
                  <a:lnTo>
                    <a:pt x="37637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10422" y="481964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200"/>
                  </a:lnTo>
                  <a:lnTo>
                    <a:pt x="376427" y="537971"/>
                  </a:lnTo>
                  <a:lnTo>
                    <a:pt x="457200" y="914400"/>
                  </a:lnTo>
                  <a:lnTo>
                    <a:pt x="537972" y="537971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26374" y="43639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1"/>
                  </a:lnTo>
                  <a:lnTo>
                    <a:pt x="457200" y="914400"/>
                  </a:lnTo>
                  <a:lnTo>
                    <a:pt x="376427" y="537971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8" y="376427"/>
                  </a:lnTo>
                  <a:lnTo>
                    <a:pt x="0" y="457200"/>
                  </a:lnTo>
                  <a:lnTo>
                    <a:pt x="376428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9293" y="20398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8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8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9162" y="1436331"/>
              <a:ext cx="1265313" cy="9773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83321" y="1430527"/>
              <a:ext cx="1276985" cy="989330"/>
            </a:xfrm>
            <a:custGeom>
              <a:avLst/>
              <a:gdLst/>
              <a:ahLst/>
              <a:cxnLst/>
              <a:rect l="l" t="t" r="r" b="b"/>
              <a:pathLst>
                <a:path w="1276984" h="989330">
                  <a:moveTo>
                    <a:pt x="174498" y="0"/>
                  </a:moveTo>
                  <a:lnTo>
                    <a:pt x="1276857" y="266064"/>
                  </a:lnTo>
                  <a:lnTo>
                    <a:pt x="1102359" y="988822"/>
                  </a:lnTo>
                  <a:lnTo>
                    <a:pt x="0" y="722757"/>
                  </a:lnTo>
                  <a:lnTo>
                    <a:pt x="174498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1565" y="2308796"/>
              <a:ext cx="1328165" cy="11867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205215" y="2302383"/>
              <a:ext cx="1341120" cy="1199515"/>
            </a:xfrm>
            <a:custGeom>
              <a:avLst/>
              <a:gdLst/>
              <a:ahLst/>
              <a:cxnLst/>
              <a:rect l="l" t="t" r="r" b="b"/>
              <a:pathLst>
                <a:path w="1341120" h="1199514">
                  <a:moveTo>
                    <a:pt x="347217" y="0"/>
                  </a:moveTo>
                  <a:lnTo>
                    <a:pt x="1340865" y="478536"/>
                  </a:lnTo>
                  <a:lnTo>
                    <a:pt x="993648" y="1199514"/>
                  </a:lnTo>
                  <a:lnTo>
                    <a:pt x="0" y="720978"/>
                  </a:lnTo>
                  <a:lnTo>
                    <a:pt x="347217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706" y="3950296"/>
              <a:ext cx="1794497" cy="15691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6318" y="3943857"/>
              <a:ext cx="1807845" cy="1582420"/>
            </a:xfrm>
            <a:custGeom>
              <a:avLst/>
              <a:gdLst/>
              <a:ahLst/>
              <a:cxnLst/>
              <a:rect l="l" t="t" r="r" b="b"/>
              <a:pathLst>
                <a:path w="1807845" h="1582420">
                  <a:moveTo>
                    <a:pt x="0" y="677037"/>
                  </a:moveTo>
                  <a:lnTo>
                    <a:pt x="1355280" y="0"/>
                  </a:lnTo>
                  <a:lnTo>
                    <a:pt x="1807273" y="904875"/>
                  </a:lnTo>
                  <a:lnTo>
                    <a:pt x="452043" y="1581912"/>
                  </a:lnTo>
                  <a:lnTo>
                    <a:pt x="0" y="677037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652" y="2840977"/>
              <a:ext cx="1516697" cy="143523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6785" y="2835020"/>
              <a:ext cx="1529080" cy="1447165"/>
            </a:xfrm>
            <a:custGeom>
              <a:avLst/>
              <a:gdLst/>
              <a:ahLst/>
              <a:cxnLst/>
              <a:rect l="l" t="t" r="r" b="b"/>
              <a:pathLst>
                <a:path w="1529080" h="1447164">
                  <a:moveTo>
                    <a:pt x="0" y="344296"/>
                  </a:moveTo>
                  <a:lnTo>
                    <a:pt x="1216304" y="0"/>
                  </a:lnTo>
                  <a:lnTo>
                    <a:pt x="1528470" y="1102740"/>
                  </a:lnTo>
                  <a:lnTo>
                    <a:pt x="312102" y="1447037"/>
                  </a:lnTo>
                  <a:lnTo>
                    <a:pt x="0" y="344296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2980" y="3387344"/>
              <a:ext cx="1521599" cy="10601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97265" y="3381629"/>
              <a:ext cx="1533525" cy="1071880"/>
            </a:xfrm>
            <a:custGeom>
              <a:avLst/>
              <a:gdLst/>
              <a:ahLst/>
              <a:cxnLst/>
              <a:rect l="l" t="t" r="r" b="b"/>
              <a:pathLst>
                <a:path w="1533525" h="1071879">
                  <a:moveTo>
                    <a:pt x="170433" y="0"/>
                  </a:moveTo>
                  <a:lnTo>
                    <a:pt x="1533016" y="301371"/>
                  </a:lnTo>
                  <a:lnTo>
                    <a:pt x="1362582" y="1071499"/>
                  </a:lnTo>
                  <a:lnTo>
                    <a:pt x="0" y="770128"/>
                  </a:lnTo>
                  <a:lnTo>
                    <a:pt x="170433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413761" y="6288430"/>
            <a:ext cx="509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(составляется акт</a:t>
            </a:r>
            <a:r>
              <a:rPr sz="1800" b="1" i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об</a:t>
            </a:r>
            <a:r>
              <a:rPr sz="18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удалении с</a:t>
            </a:r>
            <a:r>
              <a:rPr sz="18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экзамена)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2806" y="135636"/>
            <a:ext cx="8735695" cy="1004569"/>
            <a:chOff x="352806" y="135636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35636"/>
              <a:ext cx="2426208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2806" y="1070610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5502" y="319532"/>
            <a:ext cx="2617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30" dirty="0"/>
              <a:t>Е</a:t>
            </a:r>
            <a:r>
              <a:rPr dirty="0"/>
              <a:t>Л</a:t>
            </a:r>
            <a:r>
              <a:rPr spc="-10" dirty="0"/>
              <a:t>Л</a:t>
            </a:r>
            <a:r>
              <a:rPr dirty="0"/>
              <a:t>ЯЦИЯ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0415" y="3041904"/>
            <a:ext cx="820419" cy="582295"/>
            <a:chOff x="4090415" y="3041904"/>
            <a:chExt cx="820419" cy="582295"/>
          </a:xfrm>
        </p:grpSpPr>
        <p:sp>
          <p:nvSpPr>
            <p:cNvPr id="9" name="object 9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7"/>
                  </a:lnTo>
                  <a:lnTo>
                    <a:pt x="0" y="281177"/>
                  </a:lnTo>
                  <a:lnTo>
                    <a:pt x="400050" y="562356"/>
                  </a:lnTo>
                  <a:lnTo>
                    <a:pt x="800100" y="281177"/>
                  </a:lnTo>
                  <a:lnTo>
                    <a:pt x="600075" y="281177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0321" y="3051810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7"/>
                  </a:moveTo>
                  <a:lnTo>
                    <a:pt x="200025" y="281177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7"/>
                  </a:lnTo>
                  <a:lnTo>
                    <a:pt x="800100" y="281177"/>
                  </a:lnTo>
                  <a:lnTo>
                    <a:pt x="400050" y="562356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98620" y="4539996"/>
            <a:ext cx="820419" cy="582295"/>
            <a:chOff x="4198620" y="4539996"/>
            <a:chExt cx="820419" cy="582295"/>
          </a:xfrm>
        </p:grpSpPr>
        <p:sp>
          <p:nvSpPr>
            <p:cNvPr id="12" name="object 12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600075" y="0"/>
                  </a:moveTo>
                  <a:lnTo>
                    <a:pt x="200025" y="0"/>
                  </a:lnTo>
                  <a:lnTo>
                    <a:pt x="200025" y="281178"/>
                  </a:lnTo>
                  <a:lnTo>
                    <a:pt x="0" y="281178"/>
                  </a:lnTo>
                  <a:lnTo>
                    <a:pt x="400050" y="562356"/>
                  </a:lnTo>
                  <a:lnTo>
                    <a:pt x="800100" y="281178"/>
                  </a:lnTo>
                  <a:lnTo>
                    <a:pt x="600075" y="281178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8526" y="4549902"/>
              <a:ext cx="800100" cy="562610"/>
            </a:xfrm>
            <a:custGeom>
              <a:avLst/>
              <a:gdLst/>
              <a:ahLst/>
              <a:cxnLst/>
              <a:rect l="l" t="t" r="r" b="b"/>
              <a:pathLst>
                <a:path w="800100" h="562610">
                  <a:moveTo>
                    <a:pt x="0" y="281178"/>
                  </a:moveTo>
                  <a:lnTo>
                    <a:pt x="200025" y="281178"/>
                  </a:lnTo>
                  <a:lnTo>
                    <a:pt x="200025" y="0"/>
                  </a:lnTo>
                  <a:lnTo>
                    <a:pt x="600075" y="0"/>
                  </a:lnTo>
                  <a:lnTo>
                    <a:pt x="600075" y="281178"/>
                  </a:lnTo>
                  <a:lnTo>
                    <a:pt x="800100" y="281178"/>
                  </a:lnTo>
                  <a:lnTo>
                    <a:pt x="400050" y="562356"/>
                  </a:lnTo>
                  <a:lnTo>
                    <a:pt x="0" y="28117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0916" y="2196083"/>
            <a:ext cx="8658225" cy="741045"/>
            <a:chOff x="470916" y="2196083"/>
            <a:chExt cx="8658225" cy="741045"/>
          </a:xfrm>
        </p:grpSpPr>
        <p:sp>
          <p:nvSpPr>
            <p:cNvPr id="15" name="object 15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85178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1"/>
                  </a:lnTo>
                  <a:lnTo>
                    <a:pt x="8517890" y="720851"/>
                  </a:lnTo>
                  <a:lnTo>
                    <a:pt x="8564629" y="711402"/>
                  </a:lnTo>
                  <a:lnTo>
                    <a:pt x="8602821" y="685641"/>
                  </a:lnTo>
                  <a:lnTo>
                    <a:pt x="8628582" y="647449"/>
                  </a:lnTo>
                  <a:lnTo>
                    <a:pt x="8638032" y="600710"/>
                  </a:lnTo>
                  <a:lnTo>
                    <a:pt x="8638032" y="120142"/>
                  </a:lnTo>
                  <a:lnTo>
                    <a:pt x="8628582" y="73402"/>
                  </a:lnTo>
                  <a:lnTo>
                    <a:pt x="8602821" y="35210"/>
                  </a:lnTo>
                  <a:lnTo>
                    <a:pt x="8564629" y="9449"/>
                  </a:lnTo>
                  <a:lnTo>
                    <a:pt x="85178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822" y="2205989"/>
              <a:ext cx="8638540" cy="721360"/>
            </a:xfrm>
            <a:custGeom>
              <a:avLst/>
              <a:gdLst/>
              <a:ahLst/>
              <a:cxnLst/>
              <a:rect l="l" t="t" r="r" b="b"/>
              <a:pathLst>
                <a:path w="86385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517890" y="0"/>
                  </a:lnTo>
                  <a:lnTo>
                    <a:pt x="8564629" y="9449"/>
                  </a:lnTo>
                  <a:lnTo>
                    <a:pt x="8602821" y="35210"/>
                  </a:lnTo>
                  <a:lnTo>
                    <a:pt x="8628582" y="73402"/>
                  </a:lnTo>
                  <a:lnTo>
                    <a:pt x="8638032" y="120142"/>
                  </a:lnTo>
                  <a:lnTo>
                    <a:pt x="8638032" y="600710"/>
                  </a:lnTo>
                  <a:lnTo>
                    <a:pt x="8628582" y="647449"/>
                  </a:lnTo>
                  <a:lnTo>
                    <a:pt x="8602821" y="685641"/>
                  </a:lnTo>
                  <a:lnTo>
                    <a:pt x="8564629" y="711402"/>
                  </a:lnTo>
                  <a:lnTo>
                    <a:pt x="8517890" y="720851"/>
                  </a:lnTo>
                  <a:lnTo>
                    <a:pt x="120142" y="720851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20" y="1319606"/>
            <a:ext cx="8119109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6929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A500F"/>
                </a:solidFill>
                <a:latin typeface="Arial"/>
                <a:cs typeface="Arial"/>
              </a:rPr>
              <a:t>Апелляция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о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нарушении</a:t>
            </a:r>
            <a:r>
              <a:rPr sz="2400" b="1" i="1" spc="-15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установленного</a:t>
            </a:r>
            <a:endParaRPr sz="24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порядка</a:t>
            </a:r>
            <a:r>
              <a:rPr sz="2400" b="1" i="1" spc="-30" dirty="0">
                <a:solidFill>
                  <a:srgbClr val="2A500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2A500F"/>
                </a:solidFill>
                <a:latin typeface="Arial"/>
                <a:cs typeface="Arial"/>
              </a:rPr>
              <a:t>проведения </a:t>
            </a:r>
            <a:r>
              <a:rPr sz="2400" b="1" i="1" dirty="0">
                <a:solidFill>
                  <a:srgbClr val="2A500F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0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участником ЕГЭ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день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экзамена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того,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он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покинул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пункт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экзаменов.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016" y="3701796"/>
            <a:ext cx="8620125" cy="741045"/>
            <a:chOff x="509016" y="3701796"/>
            <a:chExt cx="8620125" cy="741045"/>
          </a:xfrm>
        </p:grpSpPr>
        <p:sp>
          <p:nvSpPr>
            <p:cNvPr id="19" name="object 19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8479790" y="0"/>
                  </a:moveTo>
                  <a:lnTo>
                    <a:pt x="120142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2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2" y="720852"/>
                  </a:lnTo>
                  <a:lnTo>
                    <a:pt x="8479790" y="720852"/>
                  </a:lnTo>
                  <a:lnTo>
                    <a:pt x="8526529" y="711402"/>
                  </a:lnTo>
                  <a:lnTo>
                    <a:pt x="8564721" y="685641"/>
                  </a:lnTo>
                  <a:lnTo>
                    <a:pt x="8590482" y="647449"/>
                  </a:lnTo>
                  <a:lnTo>
                    <a:pt x="8599932" y="600710"/>
                  </a:lnTo>
                  <a:lnTo>
                    <a:pt x="8599932" y="120142"/>
                  </a:lnTo>
                  <a:lnTo>
                    <a:pt x="8590482" y="73402"/>
                  </a:lnTo>
                  <a:lnTo>
                    <a:pt x="8564721" y="35210"/>
                  </a:lnTo>
                  <a:lnTo>
                    <a:pt x="8526529" y="9449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922" y="3711702"/>
              <a:ext cx="8600440" cy="721360"/>
            </a:xfrm>
            <a:custGeom>
              <a:avLst/>
              <a:gdLst/>
              <a:ahLst/>
              <a:cxnLst/>
              <a:rect l="l" t="t" r="r" b="b"/>
              <a:pathLst>
                <a:path w="8600440" h="721360">
                  <a:moveTo>
                    <a:pt x="0" y="120142"/>
                  </a:moveTo>
                  <a:lnTo>
                    <a:pt x="9440" y="73402"/>
                  </a:lnTo>
                  <a:lnTo>
                    <a:pt x="35186" y="35210"/>
                  </a:lnTo>
                  <a:lnTo>
                    <a:pt x="73375" y="9449"/>
                  </a:lnTo>
                  <a:lnTo>
                    <a:pt x="120142" y="0"/>
                  </a:lnTo>
                  <a:lnTo>
                    <a:pt x="8479790" y="0"/>
                  </a:lnTo>
                  <a:lnTo>
                    <a:pt x="8526529" y="9449"/>
                  </a:lnTo>
                  <a:lnTo>
                    <a:pt x="8564721" y="35210"/>
                  </a:lnTo>
                  <a:lnTo>
                    <a:pt x="8590482" y="73402"/>
                  </a:lnTo>
                  <a:lnTo>
                    <a:pt x="8599932" y="120142"/>
                  </a:lnTo>
                  <a:lnTo>
                    <a:pt x="8599932" y="600710"/>
                  </a:lnTo>
                  <a:lnTo>
                    <a:pt x="8590482" y="647449"/>
                  </a:lnTo>
                  <a:lnTo>
                    <a:pt x="8564721" y="685641"/>
                  </a:lnTo>
                  <a:lnTo>
                    <a:pt x="8526529" y="711402"/>
                  </a:lnTo>
                  <a:lnTo>
                    <a:pt x="8479790" y="720852"/>
                  </a:lnTo>
                  <a:lnTo>
                    <a:pt x="120142" y="720852"/>
                  </a:lnTo>
                  <a:lnTo>
                    <a:pt x="73375" y="711402"/>
                  </a:lnTo>
                  <a:lnTo>
                    <a:pt x="35186" y="685641"/>
                  </a:lnTo>
                  <a:lnTo>
                    <a:pt x="9440" y="647449"/>
                  </a:lnTo>
                  <a:lnTo>
                    <a:pt x="0" y="600710"/>
                  </a:lnTo>
                  <a:lnTo>
                    <a:pt x="0" y="120142"/>
                  </a:lnTo>
                  <a:close/>
                </a:path>
              </a:pathLst>
            </a:custGeom>
            <a:ln w="19811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3054" y="3743019"/>
            <a:ext cx="814959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Конфликтная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комиссия</a:t>
            </a:r>
            <a:r>
              <a:rPr sz="2000" b="1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</a:t>
            </a:r>
            <a:r>
              <a:rPr sz="2000" b="1" i="1" u="heavy" spc="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623" y="5187696"/>
            <a:ext cx="8754110" cy="1437640"/>
            <a:chOff x="420623" y="5187696"/>
            <a:chExt cx="8754110" cy="1437640"/>
          </a:xfrm>
        </p:grpSpPr>
        <p:sp>
          <p:nvSpPr>
            <p:cNvPr id="23" name="object 23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8497824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8497824" y="1417320"/>
                  </a:lnTo>
                  <a:lnTo>
                    <a:pt x="8545421" y="1412520"/>
                  </a:lnTo>
                  <a:lnTo>
                    <a:pt x="8589758" y="1398755"/>
                  </a:lnTo>
                  <a:lnTo>
                    <a:pt x="8629882" y="1376975"/>
                  </a:lnTo>
                  <a:lnTo>
                    <a:pt x="8664844" y="1348130"/>
                  </a:lnTo>
                  <a:lnTo>
                    <a:pt x="8693692" y="1313170"/>
                  </a:lnTo>
                  <a:lnTo>
                    <a:pt x="8715476" y="1273044"/>
                  </a:lnTo>
                  <a:lnTo>
                    <a:pt x="8729243" y="1228704"/>
                  </a:lnTo>
                  <a:lnTo>
                    <a:pt x="8734044" y="1181100"/>
                  </a:lnTo>
                  <a:lnTo>
                    <a:pt x="8734044" y="236220"/>
                  </a:lnTo>
                  <a:lnTo>
                    <a:pt x="8729243" y="188622"/>
                  </a:lnTo>
                  <a:lnTo>
                    <a:pt x="8715476" y="144285"/>
                  </a:lnTo>
                  <a:lnTo>
                    <a:pt x="8693692" y="104161"/>
                  </a:lnTo>
                  <a:lnTo>
                    <a:pt x="8664844" y="69199"/>
                  </a:lnTo>
                  <a:lnTo>
                    <a:pt x="8629882" y="40351"/>
                  </a:lnTo>
                  <a:lnTo>
                    <a:pt x="8589758" y="18567"/>
                  </a:lnTo>
                  <a:lnTo>
                    <a:pt x="8545421" y="4800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D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0529" y="5197602"/>
              <a:ext cx="8734425" cy="1417320"/>
            </a:xfrm>
            <a:custGeom>
              <a:avLst/>
              <a:gdLst/>
              <a:ahLst/>
              <a:cxnLst/>
              <a:rect l="l" t="t" r="r" b="b"/>
              <a:pathLst>
                <a:path w="8734425" h="1417320">
                  <a:moveTo>
                    <a:pt x="0" y="236220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8497824" y="0"/>
                  </a:lnTo>
                  <a:lnTo>
                    <a:pt x="8545421" y="4800"/>
                  </a:lnTo>
                  <a:lnTo>
                    <a:pt x="8589758" y="18567"/>
                  </a:lnTo>
                  <a:lnTo>
                    <a:pt x="8629882" y="40351"/>
                  </a:lnTo>
                  <a:lnTo>
                    <a:pt x="8664844" y="69199"/>
                  </a:lnTo>
                  <a:lnTo>
                    <a:pt x="8693692" y="104161"/>
                  </a:lnTo>
                  <a:lnTo>
                    <a:pt x="8715476" y="144285"/>
                  </a:lnTo>
                  <a:lnTo>
                    <a:pt x="8729243" y="188622"/>
                  </a:lnTo>
                  <a:lnTo>
                    <a:pt x="8734044" y="236220"/>
                  </a:lnTo>
                  <a:lnTo>
                    <a:pt x="8734044" y="1181100"/>
                  </a:lnTo>
                  <a:lnTo>
                    <a:pt x="8729243" y="1228704"/>
                  </a:lnTo>
                  <a:lnTo>
                    <a:pt x="8715476" y="1273044"/>
                  </a:lnTo>
                  <a:lnTo>
                    <a:pt x="8693692" y="1313170"/>
                  </a:lnTo>
                  <a:lnTo>
                    <a:pt x="8664844" y="1348130"/>
                  </a:lnTo>
                  <a:lnTo>
                    <a:pt x="8629882" y="1376975"/>
                  </a:lnTo>
                  <a:lnTo>
                    <a:pt x="8589758" y="1398755"/>
                  </a:lnTo>
                  <a:lnTo>
                    <a:pt x="8545421" y="1412520"/>
                  </a:lnTo>
                  <a:lnTo>
                    <a:pt x="8497824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9812">
              <a:solidFill>
                <a:srgbClr val="A36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4578" y="5291709"/>
            <a:ext cx="84143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случае</a:t>
            </a: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удовлетворения</a:t>
            </a:r>
            <a:r>
              <a:rPr sz="20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r>
              <a:rPr sz="2000" b="1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участника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аннулируется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ему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предоставляется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возможность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сдать ЕГЭ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 по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данному предмету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другой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день,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предусмотренный единым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расписанием.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022" y="4998465"/>
            <a:ext cx="8425180" cy="1623695"/>
            <a:chOff x="684022" y="4998465"/>
            <a:chExt cx="8425180" cy="1623695"/>
          </a:xfrm>
        </p:grpSpPr>
        <p:sp>
          <p:nvSpPr>
            <p:cNvPr id="5" name="object 5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8137652" y="0"/>
                  </a:moveTo>
                  <a:lnTo>
                    <a:pt x="267208" y="0"/>
                  </a:lnTo>
                  <a:lnTo>
                    <a:pt x="219177" y="4305"/>
                  </a:lnTo>
                  <a:lnTo>
                    <a:pt x="173970" y="16717"/>
                  </a:lnTo>
                  <a:lnTo>
                    <a:pt x="132343" y="36481"/>
                  </a:lnTo>
                  <a:lnTo>
                    <a:pt x="95049" y="62844"/>
                  </a:lnTo>
                  <a:lnTo>
                    <a:pt x="62844" y="95049"/>
                  </a:lnTo>
                  <a:lnTo>
                    <a:pt x="36481" y="132343"/>
                  </a:lnTo>
                  <a:lnTo>
                    <a:pt x="16717" y="173970"/>
                  </a:lnTo>
                  <a:lnTo>
                    <a:pt x="4305" y="219177"/>
                  </a:lnTo>
                  <a:lnTo>
                    <a:pt x="0" y="267208"/>
                  </a:lnTo>
                  <a:lnTo>
                    <a:pt x="0" y="1336040"/>
                  </a:lnTo>
                  <a:lnTo>
                    <a:pt x="4305" y="1384070"/>
                  </a:lnTo>
                  <a:lnTo>
                    <a:pt x="16717" y="1429277"/>
                  </a:lnTo>
                  <a:lnTo>
                    <a:pt x="36481" y="1470904"/>
                  </a:lnTo>
                  <a:lnTo>
                    <a:pt x="62844" y="1508198"/>
                  </a:lnTo>
                  <a:lnTo>
                    <a:pt x="95049" y="1540403"/>
                  </a:lnTo>
                  <a:lnTo>
                    <a:pt x="132343" y="1566766"/>
                  </a:lnTo>
                  <a:lnTo>
                    <a:pt x="173970" y="1586530"/>
                  </a:lnTo>
                  <a:lnTo>
                    <a:pt x="219177" y="1598942"/>
                  </a:lnTo>
                  <a:lnTo>
                    <a:pt x="267208" y="1603248"/>
                  </a:lnTo>
                  <a:lnTo>
                    <a:pt x="8137652" y="1603248"/>
                  </a:lnTo>
                  <a:lnTo>
                    <a:pt x="8185682" y="1598942"/>
                  </a:lnTo>
                  <a:lnTo>
                    <a:pt x="8230889" y="1586530"/>
                  </a:lnTo>
                  <a:lnTo>
                    <a:pt x="8272516" y="1566766"/>
                  </a:lnTo>
                  <a:lnTo>
                    <a:pt x="8309810" y="1540403"/>
                  </a:lnTo>
                  <a:lnTo>
                    <a:pt x="8342015" y="1508198"/>
                  </a:lnTo>
                  <a:lnTo>
                    <a:pt x="8368378" y="1470904"/>
                  </a:lnTo>
                  <a:lnTo>
                    <a:pt x="8388142" y="1429277"/>
                  </a:lnTo>
                  <a:lnTo>
                    <a:pt x="8400554" y="1384070"/>
                  </a:lnTo>
                  <a:lnTo>
                    <a:pt x="8404860" y="1336040"/>
                  </a:lnTo>
                  <a:lnTo>
                    <a:pt x="8404860" y="267208"/>
                  </a:lnTo>
                  <a:lnTo>
                    <a:pt x="8400554" y="219177"/>
                  </a:lnTo>
                  <a:lnTo>
                    <a:pt x="8388142" y="173970"/>
                  </a:lnTo>
                  <a:lnTo>
                    <a:pt x="8368378" y="132343"/>
                  </a:lnTo>
                  <a:lnTo>
                    <a:pt x="8342015" y="95049"/>
                  </a:lnTo>
                  <a:lnTo>
                    <a:pt x="8309810" y="62844"/>
                  </a:lnTo>
                  <a:lnTo>
                    <a:pt x="8272516" y="36481"/>
                  </a:lnTo>
                  <a:lnTo>
                    <a:pt x="8230889" y="16717"/>
                  </a:lnTo>
                  <a:lnTo>
                    <a:pt x="8185682" y="4305"/>
                  </a:lnTo>
                  <a:lnTo>
                    <a:pt x="8137652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182" y="5008625"/>
              <a:ext cx="8404860" cy="1603375"/>
            </a:xfrm>
            <a:custGeom>
              <a:avLst/>
              <a:gdLst/>
              <a:ahLst/>
              <a:cxnLst/>
              <a:rect l="l" t="t" r="r" b="b"/>
              <a:pathLst>
                <a:path w="8404860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8" y="0"/>
                  </a:lnTo>
                  <a:lnTo>
                    <a:pt x="8137652" y="0"/>
                  </a:lnTo>
                  <a:lnTo>
                    <a:pt x="8185682" y="4305"/>
                  </a:lnTo>
                  <a:lnTo>
                    <a:pt x="8230889" y="16717"/>
                  </a:lnTo>
                  <a:lnTo>
                    <a:pt x="8272516" y="36481"/>
                  </a:lnTo>
                  <a:lnTo>
                    <a:pt x="8309810" y="62844"/>
                  </a:lnTo>
                  <a:lnTo>
                    <a:pt x="8342015" y="95049"/>
                  </a:lnTo>
                  <a:lnTo>
                    <a:pt x="8368378" y="132343"/>
                  </a:lnTo>
                  <a:lnTo>
                    <a:pt x="8388142" y="173970"/>
                  </a:lnTo>
                  <a:lnTo>
                    <a:pt x="8400554" y="219177"/>
                  </a:lnTo>
                  <a:lnTo>
                    <a:pt x="8404860" y="267208"/>
                  </a:lnTo>
                  <a:lnTo>
                    <a:pt x="8404860" y="1336040"/>
                  </a:lnTo>
                  <a:lnTo>
                    <a:pt x="8400554" y="1384070"/>
                  </a:lnTo>
                  <a:lnTo>
                    <a:pt x="8388142" y="1429277"/>
                  </a:lnTo>
                  <a:lnTo>
                    <a:pt x="8368378" y="1470904"/>
                  </a:lnTo>
                  <a:lnTo>
                    <a:pt x="8342015" y="1508198"/>
                  </a:lnTo>
                  <a:lnTo>
                    <a:pt x="8309810" y="1540403"/>
                  </a:lnTo>
                  <a:lnTo>
                    <a:pt x="8272516" y="1566766"/>
                  </a:lnTo>
                  <a:lnTo>
                    <a:pt x="8230889" y="1586530"/>
                  </a:lnTo>
                  <a:lnTo>
                    <a:pt x="8185682" y="1598942"/>
                  </a:lnTo>
                  <a:lnTo>
                    <a:pt x="8137652" y="1603248"/>
                  </a:lnTo>
                  <a:lnTo>
                    <a:pt x="267208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9073" y="5131689"/>
            <a:ext cx="812038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Результатом</a:t>
            </a:r>
            <a:r>
              <a:rPr sz="2000" b="1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рассмотрения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апелляции</a:t>
            </a:r>
            <a:r>
              <a:rPr sz="2000" b="1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может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быть: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отклонение</a:t>
            </a:r>
            <a:r>
              <a:rPr sz="20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сохранение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выставленных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баллов;</a:t>
            </a:r>
            <a:endParaRPr sz="20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Clr>
                <a:srgbClr val="001F5F"/>
              </a:buClr>
              <a:buChar char="-"/>
              <a:tabLst>
                <a:tab pos="167005" algn="l"/>
              </a:tabLst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удовлетворение</a:t>
            </a:r>
            <a:r>
              <a:rPr sz="20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апелляции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других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баллов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(как</a:t>
            </a:r>
            <a:r>
              <a:rPr sz="20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увеличения,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так</a:t>
            </a:r>
            <a:r>
              <a:rPr sz="2000" b="1"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</a:t>
            </a:r>
            <a:r>
              <a:rPr sz="20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сторону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уменьшения).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419" y="1915667"/>
            <a:ext cx="8426450" cy="896619"/>
            <a:chOff x="693419" y="1915667"/>
            <a:chExt cx="8426450" cy="896619"/>
          </a:xfrm>
        </p:grpSpPr>
        <p:sp>
          <p:nvSpPr>
            <p:cNvPr id="9" name="object 9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8260333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50"/>
                  </a:lnTo>
                  <a:lnTo>
                    <a:pt x="0" y="730250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300"/>
                  </a:lnTo>
                  <a:lnTo>
                    <a:pt x="8260333" y="876300"/>
                  </a:lnTo>
                  <a:lnTo>
                    <a:pt x="8306490" y="868852"/>
                  </a:lnTo>
                  <a:lnTo>
                    <a:pt x="8346582" y="848116"/>
                  </a:lnTo>
                  <a:lnTo>
                    <a:pt x="8378200" y="816498"/>
                  </a:lnTo>
                  <a:lnTo>
                    <a:pt x="8398936" y="776406"/>
                  </a:lnTo>
                  <a:lnTo>
                    <a:pt x="8406384" y="730250"/>
                  </a:lnTo>
                  <a:lnTo>
                    <a:pt x="8406384" y="146050"/>
                  </a:lnTo>
                  <a:lnTo>
                    <a:pt x="8398936" y="99893"/>
                  </a:lnTo>
                  <a:lnTo>
                    <a:pt x="8378200" y="59801"/>
                  </a:lnTo>
                  <a:lnTo>
                    <a:pt x="8346582" y="28183"/>
                  </a:lnTo>
                  <a:lnTo>
                    <a:pt x="8306490" y="7447"/>
                  </a:lnTo>
                  <a:lnTo>
                    <a:pt x="8260333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325" y="1925573"/>
              <a:ext cx="8406765" cy="876300"/>
            </a:xfrm>
            <a:custGeom>
              <a:avLst/>
              <a:gdLst/>
              <a:ahLst/>
              <a:cxnLst/>
              <a:rect l="l" t="t" r="r" b="b"/>
              <a:pathLst>
                <a:path w="8406765" h="876300">
                  <a:moveTo>
                    <a:pt x="0" y="146050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60333" y="0"/>
                  </a:lnTo>
                  <a:lnTo>
                    <a:pt x="8306490" y="7447"/>
                  </a:lnTo>
                  <a:lnTo>
                    <a:pt x="8346582" y="28183"/>
                  </a:lnTo>
                  <a:lnTo>
                    <a:pt x="8378200" y="59801"/>
                  </a:lnTo>
                  <a:lnTo>
                    <a:pt x="8398936" y="99893"/>
                  </a:lnTo>
                  <a:lnTo>
                    <a:pt x="8406384" y="146050"/>
                  </a:lnTo>
                  <a:lnTo>
                    <a:pt x="8406384" y="730250"/>
                  </a:lnTo>
                  <a:lnTo>
                    <a:pt x="8398936" y="776406"/>
                  </a:lnTo>
                  <a:lnTo>
                    <a:pt x="8378200" y="816498"/>
                  </a:lnTo>
                  <a:lnTo>
                    <a:pt x="8346582" y="848116"/>
                  </a:lnTo>
                  <a:lnTo>
                    <a:pt x="8306490" y="868852"/>
                  </a:lnTo>
                  <a:lnTo>
                    <a:pt x="8260333" y="876300"/>
                  </a:lnTo>
                  <a:lnTo>
                    <a:pt x="146049" y="876300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50"/>
                  </a:lnTo>
                  <a:lnTo>
                    <a:pt x="0" y="14605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6041" y="185928"/>
            <a:ext cx="8735695" cy="1004569"/>
            <a:chOff x="336041" y="185928"/>
            <a:chExt cx="8735695" cy="100456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85928"/>
              <a:ext cx="2426208" cy="10043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6041" y="1120902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3354" y="2874010"/>
            <a:ext cx="8425180" cy="1488440"/>
            <a:chOff x="673354" y="2874010"/>
            <a:chExt cx="8425180" cy="1488440"/>
          </a:xfrm>
        </p:grpSpPr>
        <p:sp>
          <p:nvSpPr>
            <p:cNvPr id="15" name="object 15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8258809" y="0"/>
                  </a:moveTo>
                  <a:lnTo>
                    <a:pt x="146049" y="0"/>
                  </a:lnTo>
                  <a:lnTo>
                    <a:pt x="99888" y="7447"/>
                  </a:lnTo>
                  <a:lnTo>
                    <a:pt x="59796" y="28183"/>
                  </a:lnTo>
                  <a:lnTo>
                    <a:pt x="28180" y="59801"/>
                  </a:lnTo>
                  <a:lnTo>
                    <a:pt x="7446" y="99893"/>
                  </a:lnTo>
                  <a:lnTo>
                    <a:pt x="0" y="146049"/>
                  </a:lnTo>
                  <a:lnTo>
                    <a:pt x="0" y="730249"/>
                  </a:lnTo>
                  <a:lnTo>
                    <a:pt x="7446" y="776406"/>
                  </a:lnTo>
                  <a:lnTo>
                    <a:pt x="28180" y="816498"/>
                  </a:lnTo>
                  <a:lnTo>
                    <a:pt x="59796" y="848116"/>
                  </a:lnTo>
                  <a:lnTo>
                    <a:pt x="99888" y="868852"/>
                  </a:lnTo>
                  <a:lnTo>
                    <a:pt x="146049" y="876299"/>
                  </a:lnTo>
                  <a:lnTo>
                    <a:pt x="8258809" y="876299"/>
                  </a:lnTo>
                  <a:lnTo>
                    <a:pt x="8304966" y="868852"/>
                  </a:lnTo>
                  <a:lnTo>
                    <a:pt x="8345058" y="848116"/>
                  </a:lnTo>
                  <a:lnTo>
                    <a:pt x="8376676" y="816498"/>
                  </a:lnTo>
                  <a:lnTo>
                    <a:pt x="8397412" y="776406"/>
                  </a:lnTo>
                  <a:lnTo>
                    <a:pt x="8404860" y="730249"/>
                  </a:lnTo>
                  <a:lnTo>
                    <a:pt x="8404860" y="146049"/>
                  </a:lnTo>
                  <a:lnTo>
                    <a:pt x="8397412" y="99893"/>
                  </a:lnTo>
                  <a:lnTo>
                    <a:pt x="8376676" y="59801"/>
                  </a:lnTo>
                  <a:lnTo>
                    <a:pt x="8345058" y="28183"/>
                  </a:lnTo>
                  <a:lnTo>
                    <a:pt x="8304966" y="7447"/>
                  </a:lnTo>
                  <a:lnTo>
                    <a:pt x="8258809" y="0"/>
                  </a:lnTo>
                  <a:close/>
                </a:path>
              </a:pathLst>
            </a:custGeom>
            <a:solidFill>
              <a:srgbClr val="D4E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" y="3475482"/>
              <a:ext cx="8404860" cy="876300"/>
            </a:xfrm>
            <a:custGeom>
              <a:avLst/>
              <a:gdLst/>
              <a:ahLst/>
              <a:cxnLst/>
              <a:rect l="l" t="t" r="r" b="b"/>
              <a:pathLst>
                <a:path w="8404860" h="876300">
                  <a:moveTo>
                    <a:pt x="0" y="146049"/>
                  </a:moveTo>
                  <a:lnTo>
                    <a:pt x="7446" y="99893"/>
                  </a:lnTo>
                  <a:lnTo>
                    <a:pt x="28180" y="59801"/>
                  </a:lnTo>
                  <a:lnTo>
                    <a:pt x="59796" y="28183"/>
                  </a:lnTo>
                  <a:lnTo>
                    <a:pt x="99888" y="7447"/>
                  </a:lnTo>
                  <a:lnTo>
                    <a:pt x="146049" y="0"/>
                  </a:lnTo>
                  <a:lnTo>
                    <a:pt x="8258809" y="0"/>
                  </a:lnTo>
                  <a:lnTo>
                    <a:pt x="8304966" y="7447"/>
                  </a:lnTo>
                  <a:lnTo>
                    <a:pt x="8345058" y="28183"/>
                  </a:lnTo>
                  <a:lnTo>
                    <a:pt x="8376676" y="59801"/>
                  </a:lnTo>
                  <a:lnTo>
                    <a:pt x="8397412" y="99893"/>
                  </a:lnTo>
                  <a:lnTo>
                    <a:pt x="8404860" y="146049"/>
                  </a:lnTo>
                  <a:lnTo>
                    <a:pt x="8404860" y="730249"/>
                  </a:lnTo>
                  <a:lnTo>
                    <a:pt x="8397412" y="776406"/>
                  </a:lnTo>
                  <a:lnTo>
                    <a:pt x="8376676" y="816498"/>
                  </a:lnTo>
                  <a:lnTo>
                    <a:pt x="8345058" y="848116"/>
                  </a:lnTo>
                  <a:lnTo>
                    <a:pt x="8304966" y="868852"/>
                  </a:lnTo>
                  <a:lnTo>
                    <a:pt x="8258809" y="876299"/>
                  </a:lnTo>
                  <a:lnTo>
                    <a:pt x="146049" y="876299"/>
                  </a:lnTo>
                  <a:lnTo>
                    <a:pt x="99888" y="868852"/>
                  </a:lnTo>
                  <a:lnTo>
                    <a:pt x="59796" y="848116"/>
                  </a:lnTo>
                  <a:lnTo>
                    <a:pt x="28180" y="816498"/>
                  </a:lnTo>
                  <a:lnTo>
                    <a:pt x="7446" y="776406"/>
                  </a:lnTo>
                  <a:lnTo>
                    <a:pt x="0" y="730249"/>
                  </a:lnTo>
                  <a:lnTo>
                    <a:pt x="0" y="14604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601218" y="0"/>
                  </a:moveTo>
                  <a:lnTo>
                    <a:pt x="200406" y="0"/>
                  </a:lnTo>
                  <a:lnTo>
                    <a:pt x="200406" y="281939"/>
                  </a:lnTo>
                  <a:lnTo>
                    <a:pt x="0" y="281939"/>
                  </a:lnTo>
                  <a:lnTo>
                    <a:pt x="400812" y="563879"/>
                  </a:lnTo>
                  <a:lnTo>
                    <a:pt x="801624" y="281939"/>
                  </a:lnTo>
                  <a:lnTo>
                    <a:pt x="601218" y="281939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2242" y="2884170"/>
              <a:ext cx="802005" cy="563880"/>
            </a:xfrm>
            <a:custGeom>
              <a:avLst/>
              <a:gdLst/>
              <a:ahLst/>
              <a:cxnLst/>
              <a:rect l="l" t="t" r="r" b="b"/>
              <a:pathLst>
                <a:path w="802004" h="563879">
                  <a:moveTo>
                    <a:pt x="0" y="281939"/>
                  </a:moveTo>
                  <a:lnTo>
                    <a:pt x="200406" y="281939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939"/>
                  </a:lnTo>
                  <a:lnTo>
                    <a:pt x="801624" y="281939"/>
                  </a:lnTo>
                  <a:lnTo>
                    <a:pt x="400812" y="563879"/>
                  </a:lnTo>
                  <a:lnTo>
                    <a:pt x="0" y="28193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7328" y="1363217"/>
            <a:ext cx="8002270" cy="133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Апелляция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о </a:t>
            </a:r>
            <a:r>
              <a:rPr sz="2400" b="1" i="1" spc="-5" dirty="0">
                <a:solidFill>
                  <a:srgbClr val="A40020"/>
                </a:solidFill>
                <a:latin typeface="Arial"/>
                <a:cs typeface="Arial"/>
              </a:rPr>
              <a:t>несогласии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 с</a:t>
            </a:r>
            <a:r>
              <a:rPr sz="2400" b="1" i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A40020"/>
                </a:solidFill>
                <a:latin typeface="Arial"/>
                <a:cs typeface="Arial"/>
              </a:rPr>
              <a:t>результатами</a:t>
            </a:r>
            <a:r>
              <a:rPr sz="2400" b="1" i="1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A40020"/>
                </a:solidFill>
                <a:latin typeface="Arial"/>
                <a:cs typeface="Arial"/>
              </a:rPr>
              <a:t>ЕГЭ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Подаётся</a:t>
            </a:r>
            <a:r>
              <a:rPr sz="2000" b="1" i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sz="2000" b="1" i="1" u="heavy" spc="3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течение</a:t>
            </a:r>
            <a:r>
              <a:rPr sz="2000" b="1" i="1" u="heavy" spc="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2-х</a:t>
            </a:r>
            <a:r>
              <a:rPr sz="2000" b="1" i="1" u="heavy" spc="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u="heavy" spc="3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дней</a:t>
            </a:r>
            <a:r>
              <a:rPr sz="2000" b="1" i="1" spc="3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после</a:t>
            </a:r>
            <a:r>
              <a:rPr sz="2000" b="1" i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официального </a:t>
            </a:r>
            <a:r>
              <a:rPr sz="2000" b="1" i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объявления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экзамена.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62" y="3645534"/>
            <a:ext cx="79800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Конфликтная</a:t>
            </a:r>
            <a:r>
              <a:rPr sz="20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комиссия</a:t>
            </a:r>
            <a:r>
              <a:rPr sz="20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рассматривает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апелляцию</a:t>
            </a:r>
            <a:r>
              <a:rPr sz="2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более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4-х</a:t>
            </a:r>
            <a:r>
              <a:rPr sz="20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рабочих</a:t>
            </a:r>
            <a:r>
              <a:rPr sz="20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дней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момента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её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подачи.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12335" y="4398264"/>
            <a:ext cx="821690" cy="582295"/>
            <a:chOff x="4212335" y="4398264"/>
            <a:chExt cx="821690" cy="582295"/>
          </a:xfrm>
        </p:grpSpPr>
        <p:sp>
          <p:nvSpPr>
            <p:cNvPr id="22" name="object 22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601218" y="0"/>
                  </a:moveTo>
                  <a:lnTo>
                    <a:pt x="200406" y="0"/>
                  </a:lnTo>
                  <a:lnTo>
                    <a:pt x="200406" y="281177"/>
                  </a:lnTo>
                  <a:lnTo>
                    <a:pt x="0" y="281177"/>
                  </a:lnTo>
                  <a:lnTo>
                    <a:pt x="400812" y="562355"/>
                  </a:lnTo>
                  <a:lnTo>
                    <a:pt x="801624" y="281177"/>
                  </a:lnTo>
                  <a:lnTo>
                    <a:pt x="601218" y="281177"/>
                  </a:lnTo>
                  <a:lnTo>
                    <a:pt x="60121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2241" y="4408170"/>
              <a:ext cx="802005" cy="562610"/>
            </a:xfrm>
            <a:custGeom>
              <a:avLst/>
              <a:gdLst/>
              <a:ahLst/>
              <a:cxnLst/>
              <a:rect l="l" t="t" r="r" b="b"/>
              <a:pathLst>
                <a:path w="802004" h="562610">
                  <a:moveTo>
                    <a:pt x="0" y="281177"/>
                  </a:moveTo>
                  <a:lnTo>
                    <a:pt x="200406" y="281177"/>
                  </a:lnTo>
                  <a:lnTo>
                    <a:pt x="200406" y="0"/>
                  </a:lnTo>
                  <a:lnTo>
                    <a:pt x="601218" y="0"/>
                  </a:lnTo>
                  <a:lnTo>
                    <a:pt x="601218" y="281177"/>
                  </a:lnTo>
                  <a:lnTo>
                    <a:pt x="801624" y="281177"/>
                  </a:lnTo>
                  <a:lnTo>
                    <a:pt x="400812" y="562355"/>
                  </a:lnTo>
                  <a:lnTo>
                    <a:pt x="0" y="28117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19042" y="354533"/>
            <a:ext cx="2618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А</a:t>
            </a:r>
            <a:r>
              <a:rPr spc="-5" dirty="0"/>
              <a:t>П</a:t>
            </a:r>
            <a:r>
              <a:rPr spc="25" dirty="0"/>
              <a:t>Е</a:t>
            </a:r>
            <a:r>
              <a:rPr dirty="0"/>
              <a:t>Л</a:t>
            </a:r>
            <a:r>
              <a:rPr spc="-15" dirty="0"/>
              <a:t>Л</a:t>
            </a:r>
            <a:r>
              <a:rPr dirty="0"/>
              <a:t>ЯЦИЯ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098" y="764794"/>
            <a:ext cx="4477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006600"/>
                </a:solidFill>
                <a:latin typeface="Arial"/>
                <a:cs typeface="Arial"/>
              </a:rPr>
              <a:t>Оборудование</a:t>
            </a:r>
            <a:r>
              <a:rPr sz="3600" i="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006600"/>
                </a:solidFill>
                <a:latin typeface="Arial"/>
                <a:cs typeface="Arial"/>
              </a:rPr>
              <a:t>ППЭ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6195" y="1741445"/>
            <a:ext cx="6971665" cy="254762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каждой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аудитории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не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более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15</a:t>
            </a:r>
            <a:r>
              <a:rPr sz="2200" spc="3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200" spc="6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ЕГЭ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  <a:tab pos="471741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50" dirty="0">
                <a:solidFill>
                  <a:srgbClr val="202C31"/>
                </a:solidFill>
                <a:latin typeface="Microsoft Sans Serif"/>
                <a:cs typeface="Microsoft Sans Serif"/>
              </a:rPr>
              <a:t>Каждому</a:t>
            </a:r>
            <a:r>
              <a:rPr sz="2200" spc="5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8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отдельное	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рабочее</a:t>
            </a:r>
            <a:r>
              <a:rPr sz="2200" spc="1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место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Выделяется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аудитория</a:t>
            </a:r>
            <a:r>
              <a:rPr sz="2200" spc="4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для</a:t>
            </a:r>
            <a:r>
              <a:rPr sz="2200" spc="3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личных</a:t>
            </a:r>
            <a:r>
              <a:rPr sz="2200" spc="4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вещей</a:t>
            </a:r>
            <a:endParaRPr sz="22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  <a:tabLst>
                <a:tab pos="2745105" algn="l"/>
                <a:tab pos="543242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750" spc="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А</a:t>
            </a:r>
            <a:r>
              <a:rPr sz="2200" spc="-8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ди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ори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обо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р</a:t>
            </a:r>
            <a:r>
              <a:rPr sz="2200" spc="-8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10" dirty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45" dirty="0">
                <a:solidFill>
                  <a:srgbClr val="202C31"/>
                </a:solidFill>
                <a:latin typeface="Microsoft Sans Serif"/>
                <a:cs typeface="Microsoft Sans Serif"/>
              </a:rPr>
              <a:t>ю</a:t>
            </a:r>
            <a:r>
              <a:rPr sz="2200" spc="-30" dirty="0">
                <a:solidFill>
                  <a:srgbClr val="202C31"/>
                </a:solidFill>
                <a:latin typeface="Microsoft Sans Serif"/>
                <a:cs typeface="Microsoft Sans Serif"/>
              </a:rPr>
              <a:t>т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ср</a:t>
            </a:r>
            <a:r>
              <a:rPr sz="2200" spc="-60" dirty="0">
                <a:solidFill>
                  <a:srgbClr val="202C31"/>
                </a:solidFill>
                <a:latin typeface="Microsoft Sans Serif"/>
                <a:cs typeface="Microsoft Sans Serif"/>
              </a:rPr>
              <a:t>е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д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ст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ва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м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 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видеонаблюдения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(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записи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хранятся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до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1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марта </a:t>
            </a:r>
            <a:r>
              <a:rPr sz="2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года,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следующего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годом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проведения</a:t>
            </a:r>
            <a:r>
              <a:rPr sz="2200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экзамена</a:t>
            </a:r>
            <a:r>
              <a:rPr sz="2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195" y="4391609"/>
            <a:ext cx="2791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  <a:tab pos="1524635" algn="l"/>
              </a:tabLst>
            </a:pPr>
            <a:r>
              <a:rPr sz="1750" spc="-16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200" spc="-75" dirty="0">
                <a:solidFill>
                  <a:srgbClr val="202C31"/>
                </a:solidFill>
                <a:latin typeface="Microsoft Sans Serif"/>
                <a:cs typeface="Microsoft Sans Serif"/>
              </a:rPr>
              <a:t>Дл</a:t>
            </a:r>
            <a:r>
              <a:rPr sz="2200" spc="-55" dirty="0">
                <a:solidFill>
                  <a:srgbClr val="202C31"/>
                </a:solidFill>
                <a:latin typeface="Microsoft Sans Serif"/>
                <a:cs typeface="Microsoft Sans Serif"/>
              </a:rPr>
              <a:t>я</a:t>
            </a:r>
            <a:r>
              <a:rPr sz="2200" dirty="0">
                <a:solidFill>
                  <a:srgbClr val="202C31"/>
                </a:solidFill>
                <a:latin typeface="Microsoft Sans Serif"/>
                <a:cs typeface="Microsoft Sans Serif"/>
              </a:rPr>
              <a:t>	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у</a:t>
            </a:r>
            <a:r>
              <a:rPr sz="2200" spc="-10" dirty="0">
                <a:solidFill>
                  <a:srgbClr val="202C31"/>
                </a:solidFill>
                <a:latin typeface="Microsoft Sans Serif"/>
                <a:cs typeface="Microsoft Sans Serif"/>
              </a:rPr>
              <a:t>ч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ащи</a:t>
            </a:r>
            <a:r>
              <a:rPr sz="2200" spc="-35" dirty="0">
                <a:solidFill>
                  <a:srgbClr val="202C31"/>
                </a:solidFill>
                <a:latin typeface="Microsoft Sans Serif"/>
                <a:cs typeface="Microsoft Sans Serif"/>
              </a:rPr>
              <a:t>х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ся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802" y="4391609"/>
            <a:ext cx="3537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9785" algn="l"/>
                <a:tab pos="2126615" algn="l"/>
              </a:tabLst>
            </a:pP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с	</a:t>
            </a:r>
            <a:r>
              <a:rPr sz="2200" spc="-40" dirty="0">
                <a:solidFill>
                  <a:srgbClr val="202C31"/>
                </a:solidFill>
                <a:latin typeface="Microsoft Sans Serif"/>
                <a:cs typeface="Microsoft Sans Serif"/>
              </a:rPr>
              <a:t>ОВЗ,	</a:t>
            </a:r>
            <a:r>
              <a:rPr sz="2200" spc="-5" dirty="0">
                <a:solidFill>
                  <a:srgbClr val="202C31"/>
                </a:solidFill>
                <a:latin typeface="Microsoft Sans Serif"/>
                <a:cs typeface="Microsoft Sans Serif"/>
              </a:rPr>
              <a:t>инвалидов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672" y="4600473"/>
            <a:ext cx="535876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37700"/>
              </a:lnSpc>
              <a:spcBef>
                <a:spcPts val="100"/>
              </a:spcBef>
            </a:pP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специализированный</a:t>
            </a:r>
            <a:r>
              <a:rPr sz="2200" spc="70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202C31"/>
                </a:solidFill>
                <a:latin typeface="Microsoft Sans Serif"/>
                <a:cs typeface="Microsoft Sans Serif"/>
              </a:rPr>
              <a:t>принцип</a:t>
            </a:r>
            <a:r>
              <a:rPr sz="2200" spc="2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202C31"/>
                </a:solidFill>
                <a:latin typeface="Microsoft Sans Serif"/>
                <a:cs typeface="Microsoft Sans Serif"/>
              </a:rPr>
              <a:t>рассадки </a:t>
            </a:r>
            <a:r>
              <a:rPr sz="2200" spc="-56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(подтверждение</a:t>
            </a:r>
            <a:r>
              <a:rPr sz="2200" spc="75" dirty="0">
                <a:solidFill>
                  <a:srgbClr val="202C31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202C31"/>
                </a:solidFill>
                <a:latin typeface="Microsoft Sans Serif"/>
                <a:cs typeface="Microsoft Sans Serif"/>
              </a:rPr>
              <a:t>документально)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597" y="1005078"/>
            <a:ext cx="681799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Arial"/>
                <a:cs typeface="Arial"/>
              </a:rPr>
              <a:t>Результаты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государственной</a:t>
            </a:r>
            <a:endParaRPr sz="2800">
              <a:latin typeface="Arial"/>
              <a:cs typeface="Arial"/>
            </a:endParaRPr>
          </a:p>
          <a:p>
            <a:pPr marL="12700" marR="5080" indent="452120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итоговой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аттестации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признаются 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удовлетворительными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15" dirty="0">
                <a:latin typeface="Arial"/>
                <a:cs typeface="Arial"/>
              </a:rPr>
              <a:t>случае,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если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выпускник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по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обязательным</a:t>
            </a:r>
            <a:endParaRPr sz="2800">
              <a:latin typeface="Arial"/>
              <a:cs typeface="Arial"/>
            </a:endParaRPr>
          </a:p>
          <a:p>
            <a:pPr marL="55244" marR="46990" indent="-1270" algn="ctr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общеобразовательным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предметам 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(русский</a:t>
            </a:r>
            <a:r>
              <a:rPr sz="2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язык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математика)</a:t>
            </a:r>
            <a:r>
              <a:rPr sz="28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при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сдаче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ЕГЭ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набрал </a:t>
            </a:r>
            <a:r>
              <a:rPr sz="2800" b="1" spc="-25" dirty="0">
                <a:latin typeface="Arial"/>
                <a:cs typeface="Arial"/>
              </a:rPr>
              <a:t>количество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баллов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ниже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минимального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5" y="790447"/>
            <a:ext cx="78803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459105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Возможна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перепроверка</a:t>
            </a:r>
            <a:r>
              <a:rPr sz="2400" b="1" spc="-15" dirty="0">
                <a:latin typeface="Arial"/>
                <a:cs typeface="Arial"/>
              </a:rPr>
              <a:t> отдельных </a:t>
            </a:r>
            <a:r>
              <a:rPr sz="2400" b="1" spc="-10" dirty="0">
                <a:latin typeface="Arial"/>
                <a:cs typeface="Arial"/>
              </a:rPr>
              <a:t> экзаменационных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работ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 </a:t>
            </a:r>
            <a:r>
              <a:rPr sz="2400" b="1" spc="-15" dirty="0">
                <a:latin typeface="Arial"/>
                <a:cs typeface="Arial"/>
              </a:rPr>
              <a:t> следующего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проведения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Отслеживание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ГИА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«зоны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риска».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5115" marR="276225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выявлении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марта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года,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следующего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годом</a:t>
            </a:r>
            <a:r>
              <a:rPr sz="2400" b="1" spc="-10" dirty="0">
                <a:latin typeface="Arial"/>
                <a:cs typeface="Arial"/>
              </a:rPr>
              <a:t> проведения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экзамена,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Рособрнадзором 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случаев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нарушения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Порядка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участниками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ЕГЭ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после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официального </a:t>
            </a:r>
            <a:r>
              <a:rPr sz="2400" b="1" dirty="0">
                <a:latin typeface="Arial"/>
                <a:cs typeface="Arial"/>
              </a:rPr>
              <a:t>дня </a:t>
            </a:r>
            <a:r>
              <a:rPr sz="2400" b="1" spc="-15" dirty="0">
                <a:latin typeface="Arial"/>
                <a:cs typeface="Arial"/>
              </a:rPr>
              <a:t>объявления</a:t>
            </a:r>
            <a:r>
              <a:rPr sz="2400" b="1" dirty="0">
                <a:latin typeface="Arial"/>
                <a:cs typeface="Arial"/>
              </a:rPr>
              <a:t> их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40" dirty="0">
                <a:latin typeface="Arial"/>
                <a:cs typeface="Arial"/>
              </a:rPr>
              <a:t>результатов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председатель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ГЭК</a:t>
            </a:r>
            <a:r>
              <a:rPr sz="2400" b="1" spc="-10" dirty="0">
                <a:latin typeface="Arial"/>
                <a:cs typeface="Arial"/>
              </a:rPr>
              <a:t> принимает</a:t>
            </a:r>
            <a:r>
              <a:rPr sz="2400" b="1" spc="-5" dirty="0">
                <a:latin typeface="Arial"/>
                <a:cs typeface="Arial"/>
              </a:rPr>
              <a:t> решение</a:t>
            </a:r>
            <a:endParaRPr sz="2400">
              <a:latin typeface="Arial"/>
              <a:cs typeface="Arial"/>
            </a:endParaRPr>
          </a:p>
          <a:p>
            <a:pPr marL="184785" marR="177165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приостановке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действия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указанных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результатов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выяснения </a:t>
            </a:r>
            <a:r>
              <a:rPr sz="2400" b="1" spc="-15" dirty="0">
                <a:latin typeface="Arial"/>
                <a:cs typeface="Arial"/>
              </a:rPr>
              <a:t>обстоятельств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087" y="1578051"/>
            <a:ext cx="8987155" cy="22745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ts val="2310"/>
              </a:lnSpc>
              <a:spcBef>
                <a:spcPts val="65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Итоговая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отметка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среднее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арифметическое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полугодовых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61170D"/>
                </a:solidFill>
                <a:latin typeface="Times New Roman"/>
                <a:cs typeface="Times New Roman"/>
              </a:rPr>
              <a:t>годовых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отметок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за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10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и </a:t>
            </a:r>
            <a:r>
              <a:rPr sz="2400" b="1" spc="-70" dirty="0">
                <a:solidFill>
                  <a:srgbClr val="61170D"/>
                </a:solidFill>
                <a:latin typeface="Times New Roman"/>
                <a:cs typeface="Times New Roman"/>
              </a:rPr>
              <a:t>11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классы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(правило 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математического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округления)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000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общем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нему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лицам,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программам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образования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успешно 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прошедшим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3715"/>
            <a:chOff x="7420356" y="0"/>
            <a:chExt cx="4772660" cy="6863715"/>
          </a:xfrm>
        </p:grpSpPr>
        <p:sp>
          <p:nvSpPr>
            <p:cNvPr id="4" name="object 4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604" y="0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solidFill>
                  <a:srgbClr val="2A500F"/>
                </a:solidFill>
                <a:latin typeface="Times New Roman"/>
                <a:cs typeface="Times New Roman"/>
              </a:rPr>
              <a:t>Итоговая</a:t>
            </a:r>
            <a:r>
              <a:rPr sz="3600" i="0" spc="-2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2A500F"/>
                </a:solidFill>
                <a:latin typeface="Times New Roman"/>
                <a:cs typeface="Times New Roman"/>
              </a:rPr>
              <a:t>отметка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5" dirty="0">
                <a:solidFill>
                  <a:srgbClr val="2A500F"/>
                </a:solidFill>
                <a:latin typeface="Times New Roman"/>
                <a:cs typeface="Times New Roman"/>
              </a:rPr>
              <a:t>(в</a:t>
            </a:r>
            <a:r>
              <a:rPr sz="3600" i="0" spc="-10" dirty="0">
                <a:solidFill>
                  <a:srgbClr val="2A500F"/>
                </a:solidFill>
                <a:latin typeface="Times New Roman"/>
                <a:cs typeface="Times New Roman"/>
              </a:rPr>
              <a:t> </a:t>
            </a:r>
            <a:r>
              <a:rPr sz="3600" i="0" spc="-15" dirty="0">
                <a:solidFill>
                  <a:srgbClr val="2A500F"/>
                </a:solidFill>
                <a:latin typeface="Times New Roman"/>
                <a:cs typeface="Times New Roman"/>
              </a:rPr>
              <a:t>аттестате)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110" y="1146428"/>
            <a:ext cx="8989695" cy="3444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00" spc="26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Аттестат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о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среднем общем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образовании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отличием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приложение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нему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выдаются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выпускникам,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завершившим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обучение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по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программам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</a:t>
            </a:r>
            <a:r>
              <a:rPr sz="2400" spc="5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образования,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имеющим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61170D"/>
                </a:solidFill>
                <a:latin typeface="Times New Roman"/>
                <a:cs typeface="Times New Roman"/>
              </a:rPr>
              <a:t>итоговые</a:t>
            </a:r>
            <a:r>
              <a:rPr sz="2400" b="1" spc="-2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отметки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1170D"/>
                </a:solidFill>
                <a:latin typeface="Times New Roman"/>
                <a:cs typeface="Times New Roman"/>
              </a:rPr>
              <a:t>«отлично»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по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61170D"/>
                </a:solidFill>
                <a:latin typeface="Times New Roman"/>
                <a:cs typeface="Times New Roman"/>
              </a:rPr>
              <a:t>всем</a:t>
            </a:r>
            <a:r>
              <a:rPr sz="2400" b="1" spc="1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1170D"/>
                </a:solidFill>
                <a:latin typeface="Times New Roman"/>
                <a:cs typeface="Times New Roman"/>
              </a:rPr>
              <a:t>учебным </a:t>
            </a:r>
            <a:r>
              <a:rPr sz="2400" b="1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предметам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учебного </a:t>
            </a:r>
            <a:r>
              <a:rPr sz="2400" b="1" spc="-5" dirty="0">
                <a:solidFill>
                  <a:srgbClr val="61170D"/>
                </a:solidFill>
                <a:latin typeface="Times New Roman"/>
                <a:cs typeface="Times New Roman"/>
              </a:rPr>
              <a:t>плана, </a:t>
            </a:r>
            <a:r>
              <a:rPr sz="2400" b="1" spc="-10" dirty="0">
                <a:solidFill>
                  <a:srgbClr val="61170D"/>
                </a:solidFill>
                <a:latin typeface="Times New Roman"/>
                <a:cs typeface="Times New Roman"/>
              </a:rPr>
              <a:t>изучавшимся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уровне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среднего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общего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образования,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успешно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прошедшим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ГИА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(без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учета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результатов,</a:t>
            </a:r>
            <a:r>
              <a:rPr sz="24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полученных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прохождении</a:t>
            </a:r>
            <a:r>
              <a:rPr sz="24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повторной</a:t>
            </a:r>
            <a:r>
              <a:rPr sz="2400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ГИА)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и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набравшим:</a:t>
            </a:r>
            <a:endParaRPr sz="2400">
              <a:latin typeface="Times New Roman"/>
              <a:cs typeface="Times New Roman"/>
            </a:endParaRPr>
          </a:p>
          <a:p>
            <a:pPr marL="355600" marR="5080" indent="114300" algn="just">
              <a:lnSpc>
                <a:spcPct val="80000"/>
              </a:lnSpc>
              <a:spcBef>
                <a:spcPts val="1000"/>
              </a:spcBef>
            </a:pP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не менее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70 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ЕГЭ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соответственно по 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2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профильного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5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баллов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ЕГЭ</a:t>
            </a:r>
            <a:r>
              <a:rPr sz="2400" u="heavy" spc="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sz="2400" spc="-585" dirty="0">
                <a:solidFill>
                  <a:srgbClr val="61170D"/>
                </a:solid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математике</a:t>
            </a:r>
            <a:r>
              <a:rPr sz="2400" u="heavy" spc="-3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5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базового</a:t>
            </a:r>
            <a:r>
              <a:rPr sz="2400" u="heavy" spc="10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61170D"/>
                </a:solidFill>
                <a:uFill>
                  <a:solidFill>
                    <a:srgbClr val="61170D"/>
                  </a:solidFill>
                </a:uFill>
                <a:latin typeface="Times New Roman"/>
                <a:cs typeface="Times New Roman"/>
              </a:rPr>
              <a:t>уровня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688" y="320594"/>
            <a:ext cx="6440170" cy="1440815"/>
            <a:chOff x="1694688" y="320594"/>
            <a:chExt cx="6440170" cy="144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472" y="320594"/>
              <a:ext cx="5054584" cy="291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88" y="547115"/>
              <a:ext cx="643966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052" y="973836"/>
              <a:ext cx="5743194" cy="7871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02967" y="212293"/>
            <a:ext cx="736790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0515" indent="8890" algn="ctr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В	</a:t>
            </a:r>
            <a:r>
              <a:rPr sz="2800" b="1" spc="-40" dirty="0">
                <a:solidFill>
                  <a:srgbClr val="2C3B43"/>
                </a:solidFill>
                <a:latin typeface="Arial"/>
                <a:cs typeface="Arial"/>
              </a:rPr>
              <a:t>КАЧЕСТВЕ		</a:t>
            </a:r>
            <a:r>
              <a:rPr sz="2800" b="1" spc="-90" dirty="0">
                <a:solidFill>
                  <a:srgbClr val="2C3B43"/>
                </a:solidFill>
                <a:latin typeface="Arial"/>
                <a:cs typeface="Arial"/>
              </a:rPr>
              <a:t>РЕЗУЛЬТАТОВ 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2C3B43"/>
                </a:solidFill>
                <a:latin typeface="Arial"/>
                <a:cs typeface="Arial"/>
              </a:rPr>
              <a:t>В</a:t>
            </a:r>
            <a:r>
              <a:rPr sz="2800" b="1" spc="-8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ТУ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П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ЕЛЬНЫХ</a:t>
            </a:r>
            <a:r>
              <a:rPr sz="2800" b="1" dirty="0">
                <a:solidFill>
                  <a:srgbClr val="2C3B43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И</a:t>
            </a:r>
            <a:r>
              <a:rPr sz="2800" b="1" spc="-15" dirty="0">
                <a:solidFill>
                  <a:srgbClr val="2C3B43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2C3B43"/>
                </a:solidFill>
                <a:latin typeface="Arial"/>
                <a:cs typeface="Arial"/>
              </a:rPr>
              <a:t>ПЫ</a:t>
            </a:r>
            <a:r>
              <a:rPr sz="2800" b="1" spc="-200" dirty="0">
                <a:solidFill>
                  <a:srgbClr val="2C3B43"/>
                </a:solidFill>
                <a:latin typeface="Arial"/>
                <a:cs typeface="Arial"/>
              </a:rPr>
              <a:t>Т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АНИЙ  </a:t>
            </a:r>
            <a:r>
              <a:rPr sz="2800" b="1" spc="-45" dirty="0">
                <a:solidFill>
                  <a:srgbClr val="2C3B43"/>
                </a:solidFill>
                <a:latin typeface="Arial"/>
                <a:cs typeface="Arial"/>
              </a:rPr>
              <a:t>ВУЗ	</a:t>
            </a:r>
            <a:r>
              <a:rPr sz="2800" b="1" spc="-10" dirty="0">
                <a:solidFill>
                  <a:srgbClr val="2C3B43"/>
                </a:solidFill>
                <a:latin typeface="Arial"/>
                <a:cs typeface="Arial"/>
              </a:rPr>
              <a:t>МОЖЕТ	</a:t>
            </a:r>
            <a:r>
              <a:rPr sz="2800" b="1" spc="-40" dirty="0">
                <a:solidFill>
                  <a:srgbClr val="2C3B43"/>
                </a:solidFill>
                <a:latin typeface="Arial"/>
                <a:cs typeface="Arial"/>
              </a:rPr>
              <a:t>ЗАСЧИТЫВАТЬ:</a:t>
            </a:r>
            <a:endParaRPr sz="2800">
              <a:latin typeface="Arial"/>
              <a:cs typeface="Arial"/>
            </a:endParaRPr>
          </a:p>
          <a:p>
            <a:pPr marL="851535" indent="-744220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800" spc="-30" dirty="0">
                <a:solidFill>
                  <a:srgbClr val="161E21"/>
                </a:solidFill>
                <a:latin typeface="Microsoft Sans Serif"/>
                <a:cs typeface="Microsoft Sans Serif"/>
              </a:rPr>
              <a:t>Аттестат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5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ЕГЭ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1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всероссийской</a:t>
            </a:r>
            <a:r>
              <a:rPr sz="2800" spc="-20" dirty="0">
                <a:solidFill>
                  <a:srgbClr val="161E21"/>
                </a:solidFill>
                <a:latin typeface="Microsoft Sans Serif"/>
                <a:cs typeface="Microsoft Sans Serif"/>
              </a:rPr>
              <a:t> олимпиады.</a:t>
            </a:r>
            <a:endParaRPr sz="2800">
              <a:latin typeface="Microsoft Sans Serif"/>
              <a:cs typeface="Microsoft Sans Serif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7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олимпиад,</a:t>
            </a:r>
            <a:r>
              <a:rPr sz="2800" spc="5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800" spc="4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61E21"/>
                </a:solidFill>
                <a:latin typeface="Microsoft Sans Serif"/>
                <a:cs typeface="Microsoft Sans Serif"/>
              </a:rPr>
              <a:t>в </a:t>
            </a:r>
            <a:r>
              <a:rPr sz="2800" spc="-73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перечень!</a:t>
            </a:r>
            <a:endParaRPr sz="2800">
              <a:latin typeface="Microsoft Sans Serif"/>
              <a:cs typeface="Microsoft Sans Serif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1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Портфолио,</a:t>
            </a:r>
            <a:r>
              <a:rPr sz="2800" spc="1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61E21"/>
                </a:solidFill>
                <a:latin typeface="Microsoft Sans Serif"/>
                <a:cs typeface="Microsoft Sans Serif"/>
              </a:rPr>
              <a:t>подтвержденное </a:t>
            </a:r>
            <a:r>
              <a:rPr sz="2800" spc="-725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61E21"/>
                </a:solidFill>
                <a:latin typeface="Microsoft Sans Serif"/>
                <a:cs typeface="Microsoft Sans Serif"/>
              </a:rPr>
              <a:t>документально</a:t>
            </a:r>
            <a:endParaRPr sz="2800">
              <a:latin typeface="Microsoft Sans Serif"/>
              <a:cs typeface="Microsoft Sans Serif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800" spc="-75" dirty="0">
                <a:solidFill>
                  <a:srgbClr val="161E21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800" spc="40" dirty="0">
                <a:solidFill>
                  <a:srgbClr val="161E21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161E21"/>
                </a:solidFill>
                <a:latin typeface="Microsoft Sans Serif"/>
                <a:cs typeface="Microsoft Sans Serif"/>
              </a:rPr>
              <a:t>ГТО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517" y="121157"/>
            <a:ext cx="4349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Форма</a:t>
            </a:r>
            <a:r>
              <a:rPr sz="28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государственной </a:t>
            </a:r>
            <a:r>
              <a:rPr sz="2800" b="1" i="1" spc="-8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итоговой</a:t>
            </a:r>
            <a:r>
              <a:rPr sz="2800" b="1" i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аттестации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0276" y="3073145"/>
            <a:ext cx="3766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5600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лиц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ограниченными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возможностями здоровья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(ОВЗ), детей-инвалидов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инвалидов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0592" y="1277111"/>
            <a:ext cx="1809114" cy="1742439"/>
            <a:chOff x="2450592" y="1277111"/>
            <a:chExt cx="1809114" cy="1742439"/>
          </a:xfrm>
        </p:grpSpPr>
        <p:sp>
          <p:nvSpPr>
            <p:cNvPr id="5" name="object 5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894588" y="0"/>
                  </a:moveTo>
                  <a:lnTo>
                    <a:pt x="845507" y="1274"/>
                  </a:lnTo>
                  <a:lnTo>
                    <a:pt x="797119" y="5053"/>
                  </a:lnTo>
                  <a:lnTo>
                    <a:pt x="749490" y="11271"/>
                  </a:lnTo>
                  <a:lnTo>
                    <a:pt x="702689" y="19863"/>
                  </a:lnTo>
                  <a:lnTo>
                    <a:pt x="656784" y="30762"/>
                  </a:lnTo>
                  <a:lnTo>
                    <a:pt x="611843" y="43903"/>
                  </a:lnTo>
                  <a:lnTo>
                    <a:pt x="567935" y="59220"/>
                  </a:lnTo>
                  <a:lnTo>
                    <a:pt x="525127" y="76648"/>
                  </a:lnTo>
                  <a:lnTo>
                    <a:pt x="483489" y="96121"/>
                  </a:lnTo>
                  <a:lnTo>
                    <a:pt x="443088" y="117573"/>
                  </a:lnTo>
                  <a:lnTo>
                    <a:pt x="403993" y="140939"/>
                  </a:lnTo>
                  <a:lnTo>
                    <a:pt x="366272" y="166152"/>
                  </a:lnTo>
                  <a:lnTo>
                    <a:pt x="329992" y="193147"/>
                  </a:lnTo>
                  <a:lnTo>
                    <a:pt x="295223" y="221859"/>
                  </a:lnTo>
                  <a:lnTo>
                    <a:pt x="262032" y="252222"/>
                  </a:lnTo>
                  <a:lnTo>
                    <a:pt x="230488" y="284169"/>
                  </a:lnTo>
                  <a:lnTo>
                    <a:pt x="200659" y="317635"/>
                  </a:lnTo>
                  <a:lnTo>
                    <a:pt x="172614" y="352556"/>
                  </a:lnTo>
                  <a:lnTo>
                    <a:pt x="146420" y="388864"/>
                  </a:lnTo>
                  <a:lnTo>
                    <a:pt x="122145" y="426494"/>
                  </a:lnTo>
                  <a:lnTo>
                    <a:pt x="99859" y="465380"/>
                  </a:lnTo>
                  <a:lnTo>
                    <a:pt x="79629" y="505458"/>
                  </a:lnTo>
                  <a:lnTo>
                    <a:pt x="61523" y="546660"/>
                  </a:lnTo>
                  <a:lnTo>
                    <a:pt x="45610" y="588922"/>
                  </a:lnTo>
                  <a:lnTo>
                    <a:pt x="31958" y="632177"/>
                  </a:lnTo>
                  <a:lnTo>
                    <a:pt x="20635" y="676361"/>
                  </a:lnTo>
                  <a:lnTo>
                    <a:pt x="11709" y="721406"/>
                  </a:lnTo>
                  <a:lnTo>
                    <a:pt x="5249" y="767248"/>
                  </a:lnTo>
                  <a:lnTo>
                    <a:pt x="1323" y="813821"/>
                  </a:lnTo>
                  <a:lnTo>
                    <a:pt x="0" y="861060"/>
                  </a:lnTo>
                  <a:lnTo>
                    <a:pt x="1323" y="908298"/>
                  </a:lnTo>
                  <a:lnTo>
                    <a:pt x="5249" y="954871"/>
                  </a:lnTo>
                  <a:lnTo>
                    <a:pt x="11709" y="1000713"/>
                  </a:lnTo>
                  <a:lnTo>
                    <a:pt x="20635" y="1045758"/>
                  </a:lnTo>
                  <a:lnTo>
                    <a:pt x="31958" y="1089942"/>
                  </a:lnTo>
                  <a:lnTo>
                    <a:pt x="45610" y="1133197"/>
                  </a:lnTo>
                  <a:lnTo>
                    <a:pt x="61523" y="1175459"/>
                  </a:lnTo>
                  <a:lnTo>
                    <a:pt x="79629" y="1216661"/>
                  </a:lnTo>
                  <a:lnTo>
                    <a:pt x="99859" y="1256739"/>
                  </a:lnTo>
                  <a:lnTo>
                    <a:pt x="122145" y="1295625"/>
                  </a:lnTo>
                  <a:lnTo>
                    <a:pt x="146420" y="1333255"/>
                  </a:lnTo>
                  <a:lnTo>
                    <a:pt x="172614" y="1369563"/>
                  </a:lnTo>
                  <a:lnTo>
                    <a:pt x="200659" y="1404484"/>
                  </a:lnTo>
                  <a:lnTo>
                    <a:pt x="230488" y="1437950"/>
                  </a:lnTo>
                  <a:lnTo>
                    <a:pt x="262032" y="1469898"/>
                  </a:lnTo>
                  <a:lnTo>
                    <a:pt x="295223" y="1500260"/>
                  </a:lnTo>
                  <a:lnTo>
                    <a:pt x="329992" y="1528972"/>
                  </a:lnTo>
                  <a:lnTo>
                    <a:pt x="366272" y="1555967"/>
                  </a:lnTo>
                  <a:lnTo>
                    <a:pt x="403993" y="1581180"/>
                  </a:lnTo>
                  <a:lnTo>
                    <a:pt x="443088" y="1604546"/>
                  </a:lnTo>
                  <a:lnTo>
                    <a:pt x="483489" y="1625998"/>
                  </a:lnTo>
                  <a:lnTo>
                    <a:pt x="525127" y="1645471"/>
                  </a:lnTo>
                  <a:lnTo>
                    <a:pt x="567935" y="1662899"/>
                  </a:lnTo>
                  <a:lnTo>
                    <a:pt x="611843" y="1678216"/>
                  </a:lnTo>
                  <a:lnTo>
                    <a:pt x="656784" y="1691357"/>
                  </a:lnTo>
                  <a:lnTo>
                    <a:pt x="702689" y="1702256"/>
                  </a:lnTo>
                  <a:lnTo>
                    <a:pt x="749490" y="1710848"/>
                  </a:lnTo>
                  <a:lnTo>
                    <a:pt x="797119" y="1717066"/>
                  </a:lnTo>
                  <a:lnTo>
                    <a:pt x="845507" y="1720845"/>
                  </a:lnTo>
                  <a:lnTo>
                    <a:pt x="894588" y="1722120"/>
                  </a:lnTo>
                  <a:lnTo>
                    <a:pt x="943668" y="1720845"/>
                  </a:lnTo>
                  <a:lnTo>
                    <a:pt x="992056" y="1717066"/>
                  </a:lnTo>
                  <a:lnTo>
                    <a:pt x="1039685" y="1710848"/>
                  </a:lnTo>
                  <a:lnTo>
                    <a:pt x="1086486" y="1702256"/>
                  </a:lnTo>
                  <a:lnTo>
                    <a:pt x="1132391" y="1691357"/>
                  </a:lnTo>
                  <a:lnTo>
                    <a:pt x="1177332" y="1678216"/>
                  </a:lnTo>
                  <a:lnTo>
                    <a:pt x="1221240" y="1662899"/>
                  </a:lnTo>
                  <a:lnTo>
                    <a:pt x="1264048" y="1645471"/>
                  </a:lnTo>
                  <a:lnTo>
                    <a:pt x="1305686" y="1625998"/>
                  </a:lnTo>
                  <a:lnTo>
                    <a:pt x="1346087" y="1604546"/>
                  </a:lnTo>
                  <a:lnTo>
                    <a:pt x="1385182" y="1581180"/>
                  </a:lnTo>
                  <a:lnTo>
                    <a:pt x="1422903" y="1555967"/>
                  </a:lnTo>
                  <a:lnTo>
                    <a:pt x="1459183" y="1528972"/>
                  </a:lnTo>
                  <a:lnTo>
                    <a:pt x="1493952" y="1500260"/>
                  </a:lnTo>
                  <a:lnTo>
                    <a:pt x="1527143" y="1469897"/>
                  </a:lnTo>
                  <a:lnTo>
                    <a:pt x="1558687" y="1437950"/>
                  </a:lnTo>
                  <a:lnTo>
                    <a:pt x="1588516" y="1404484"/>
                  </a:lnTo>
                  <a:lnTo>
                    <a:pt x="1616561" y="1369563"/>
                  </a:lnTo>
                  <a:lnTo>
                    <a:pt x="1642755" y="1333255"/>
                  </a:lnTo>
                  <a:lnTo>
                    <a:pt x="1667030" y="1295625"/>
                  </a:lnTo>
                  <a:lnTo>
                    <a:pt x="1689316" y="1256739"/>
                  </a:lnTo>
                  <a:lnTo>
                    <a:pt x="1709546" y="1216661"/>
                  </a:lnTo>
                  <a:lnTo>
                    <a:pt x="1727652" y="1175459"/>
                  </a:lnTo>
                  <a:lnTo>
                    <a:pt x="1743565" y="1133197"/>
                  </a:lnTo>
                  <a:lnTo>
                    <a:pt x="1757217" y="1089942"/>
                  </a:lnTo>
                  <a:lnTo>
                    <a:pt x="1768540" y="1045758"/>
                  </a:lnTo>
                  <a:lnTo>
                    <a:pt x="1777466" y="1000713"/>
                  </a:lnTo>
                  <a:lnTo>
                    <a:pt x="1783926" y="954871"/>
                  </a:lnTo>
                  <a:lnTo>
                    <a:pt x="1787852" y="908298"/>
                  </a:lnTo>
                  <a:lnTo>
                    <a:pt x="1789176" y="861060"/>
                  </a:lnTo>
                  <a:lnTo>
                    <a:pt x="1787852" y="813821"/>
                  </a:lnTo>
                  <a:lnTo>
                    <a:pt x="1783926" y="767248"/>
                  </a:lnTo>
                  <a:lnTo>
                    <a:pt x="1777466" y="721406"/>
                  </a:lnTo>
                  <a:lnTo>
                    <a:pt x="1768540" y="676361"/>
                  </a:lnTo>
                  <a:lnTo>
                    <a:pt x="1757217" y="632177"/>
                  </a:lnTo>
                  <a:lnTo>
                    <a:pt x="1743565" y="588922"/>
                  </a:lnTo>
                  <a:lnTo>
                    <a:pt x="1727652" y="546660"/>
                  </a:lnTo>
                  <a:lnTo>
                    <a:pt x="1709546" y="505458"/>
                  </a:lnTo>
                  <a:lnTo>
                    <a:pt x="1689316" y="465380"/>
                  </a:lnTo>
                  <a:lnTo>
                    <a:pt x="1667030" y="426494"/>
                  </a:lnTo>
                  <a:lnTo>
                    <a:pt x="1642755" y="388864"/>
                  </a:lnTo>
                  <a:lnTo>
                    <a:pt x="1616561" y="352556"/>
                  </a:lnTo>
                  <a:lnTo>
                    <a:pt x="1588516" y="317635"/>
                  </a:lnTo>
                  <a:lnTo>
                    <a:pt x="1558687" y="284169"/>
                  </a:lnTo>
                  <a:lnTo>
                    <a:pt x="1527143" y="252221"/>
                  </a:lnTo>
                  <a:lnTo>
                    <a:pt x="1493952" y="221859"/>
                  </a:lnTo>
                  <a:lnTo>
                    <a:pt x="1459183" y="193147"/>
                  </a:lnTo>
                  <a:lnTo>
                    <a:pt x="1422903" y="166152"/>
                  </a:lnTo>
                  <a:lnTo>
                    <a:pt x="1385182" y="140939"/>
                  </a:lnTo>
                  <a:lnTo>
                    <a:pt x="1346087" y="117573"/>
                  </a:lnTo>
                  <a:lnTo>
                    <a:pt x="1305686" y="96121"/>
                  </a:lnTo>
                  <a:lnTo>
                    <a:pt x="1264048" y="76648"/>
                  </a:lnTo>
                  <a:lnTo>
                    <a:pt x="1221240" y="59220"/>
                  </a:lnTo>
                  <a:lnTo>
                    <a:pt x="1177332" y="43903"/>
                  </a:lnTo>
                  <a:lnTo>
                    <a:pt x="1132391" y="30762"/>
                  </a:lnTo>
                  <a:lnTo>
                    <a:pt x="1086486" y="19863"/>
                  </a:lnTo>
                  <a:lnTo>
                    <a:pt x="1039685" y="11271"/>
                  </a:lnTo>
                  <a:lnTo>
                    <a:pt x="992056" y="5053"/>
                  </a:lnTo>
                  <a:lnTo>
                    <a:pt x="943668" y="1274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0498" y="1287017"/>
              <a:ext cx="1789430" cy="1722120"/>
            </a:xfrm>
            <a:custGeom>
              <a:avLst/>
              <a:gdLst/>
              <a:ahLst/>
              <a:cxnLst/>
              <a:rect l="l" t="t" r="r" b="b"/>
              <a:pathLst>
                <a:path w="1789429" h="1722120">
                  <a:moveTo>
                    <a:pt x="0" y="861060"/>
                  </a:moveTo>
                  <a:lnTo>
                    <a:pt x="1323" y="813821"/>
                  </a:lnTo>
                  <a:lnTo>
                    <a:pt x="5249" y="767248"/>
                  </a:lnTo>
                  <a:lnTo>
                    <a:pt x="11709" y="721406"/>
                  </a:lnTo>
                  <a:lnTo>
                    <a:pt x="20635" y="676361"/>
                  </a:lnTo>
                  <a:lnTo>
                    <a:pt x="31958" y="632177"/>
                  </a:lnTo>
                  <a:lnTo>
                    <a:pt x="45610" y="588922"/>
                  </a:lnTo>
                  <a:lnTo>
                    <a:pt x="61523" y="546660"/>
                  </a:lnTo>
                  <a:lnTo>
                    <a:pt x="79629" y="505458"/>
                  </a:lnTo>
                  <a:lnTo>
                    <a:pt x="99859" y="465380"/>
                  </a:lnTo>
                  <a:lnTo>
                    <a:pt x="122145" y="426494"/>
                  </a:lnTo>
                  <a:lnTo>
                    <a:pt x="146420" y="388864"/>
                  </a:lnTo>
                  <a:lnTo>
                    <a:pt x="172614" y="352556"/>
                  </a:lnTo>
                  <a:lnTo>
                    <a:pt x="200659" y="317635"/>
                  </a:lnTo>
                  <a:lnTo>
                    <a:pt x="230488" y="284169"/>
                  </a:lnTo>
                  <a:lnTo>
                    <a:pt x="262032" y="252222"/>
                  </a:lnTo>
                  <a:lnTo>
                    <a:pt x="295223" y="221859"/>
                  </a:lnTo>
                  <a:lnTo>
                    <a:pt x="329992" y="193147"/>
                  </a:lnTo>
                  <a:lnTo>
                    <a:pt x="366272" y="166152"/>
                  </a:lnTo>
                  <a:lnTo>
                    <a:pt x="403993" y="140939"/>
                  </a:lnTo>
                  <a:lnTo>
                    <a:pt x="443088" y="117573"/>
                  </a:lnTo>
                  <a:lnTo>
                    <a:pt x="483489" y="96121"/>
                  </a:lnTo>
                  <a:lnTo>
                    <a:pt x="525127" y="76648"/>
                  </a:lnTo>
                  <a:lnTo>
                    <a:pt x="567935" y="59220"/>
                  </a:lnTo>
                  <a:lnTo>
                    <a:pt x="611843" y="43903"/>
                  </a:lnTo>
                  <a:lnTo>
                    <a:pt x="656784" y="30762"/>
                  </a:lnTo>
                  <a:lnTo>
                    <a:pt x="702689" y="19863"/>
                  </a:lnTo>
                  <a:lnTo>
                    <a:pt x="749490" y="11271"/>
                  </a:lnTo>
                  <a:lnTo>
                    <a:pt x="797119" y="5053"/>
                  </a:lnTo>
                  <a:lnTo>
                    <a:pt x="845507" y="1274"/>
                  </a:lnTo>
                  <a:lnTo>
                    <a:pt x="894588" y="0"/>
                  </a:lnTo>
                  <a:lnTo>
                    <a:pt x="943668" y="1274"/>
                  </a:lnTo>
                  <a:lnTo>
                    <a:pt x="992056" y="5053"/>
                  </a:lnTo>
                  <a:lnTo>
                    <a:pt x="1039685" y="11271"/>
                  </a:lnTo>
                  <a:lnTo>
                    <a:pt x="1086486" y="19863"/>
                  </a:lnTo>
                  <a:lnTo>
                    <a:pt x="1132391" y="30762"/>
                  </a:lnTo>
                  <a:lnTo>
                    <a:pt x="1177332" y="43903"/>
                  </a:lnTo>
                  <a:lnTo>
                    <a:pt x="1221240" y="59220"/>
                  </a:lnTo>
                  <a:lnTo>
                    <a:pt x="1264048" y="76648"/>
                  </a:lnTo>
                  <a:lnTo>
                    <a:pt x="1305686" y="96121"/>
                  </a:lnTo>
                  <a:lnTo>
                    <a:pt x="1346087" y="117573"/>
                  </a:lnTo>
                  <a:lnTo>
                    <a:pt x="1385182" y="140939"/>
                  </a:lnTo>
                  <a:lnTo>
                    <a:pt x="1422903" y="166152"/>
                  </a:lnTo>
                  <a:lnTo>
                    <a:pt x="1459183" y="193147"/>
                  </a:lnTo>
                  <a:lnTo>
                    <a:pt x="1493952" y="221859"/>
                  </a:lnTo>
                  <a:lnTo>
                    <a:pt x="1527143" y="252221"/>
                  </a:lnTo>
                  <a:lnTo>
                    <a:pt x="1558687" y="284169"/>
                  </a:lnTo>
                  <a:lnTo>
                    <a:pt x="1588516" y="317635"/>
                  </a:lnTo>
                  <a:lnTo>
                    <a:pt x="1616561" y="352556"/>
                  </a:lnTo>
                  <a:lnTo>
                    <a:pt x="1642755" y="388864"/>
                  </a:lnTo>
                  <a:lnTo>
                    <a:pt x="1667030" y="426494"/>
                  </a:lnTo>
                  <a:lnTo>
                    <a:pt x="1689316" y="465380"/>
                  </a:lnTo>
                  <a:lnTo>
                    <a:pt x="1709546" y="505458"/>
                  </a:lnTo>
                  <a:lnTo>
                    <a:pt x="1727652" y="546660"/>
                  </a:lnTo>
                  <a:lnTo>
                    <a:pt x="1743565" y="588922"/>
                  </a:lnTo>
                  <a:lnTo>
                    <a:pt x="1757217" y="632177"/>
                  </a:lnTo>
                  <a:lnTo>
                    <a:pt x="1768540" y="676361"/>
                  </a:lnTo>
                  <a:lnTo>
                    <a:pt x="1777466" y="721406"/>
                  </a:lnTo>
                  <a:lnTo>
                    <a:pt x="1783926" y="767248"/>
                  </a:lnTo>
                  <a:lnTo>
                    <a:pt x="1787852" y="813821"/>
                  </a:lnTo>
                  <a:lnTo>
                    <a:pt x="1789176" y="861060"/>
                  </a:lnTo>
                  <a:lnTo>
                    <a:pt x="1787852" y="908298"/>
                  </a:lnTo>
                  <a:lnTo>
                    <a:pt x="1783926" y="954871"/>
                  </a:lnTo>
                  <a:lnTo>
                    <a:pt x="1777466" y="1000713"/>
                  </a:lnTo>
                  <a:lnTo>
                    <a:pt x="1768540" y="1045758"/>
                  </a:lnTo>
                  <a:lnTo>
                    <a:pt x="1757217" y="1089942"/>
                  </a:lnTo>
                  <a:lnTo>
                    <a:pt x="1743565" y="1133197"/>
                  </a:lnTo>
                  <a:lnTo>
                    <a:pt x="1727652" y="1175459"/>
                  </a:lnTo>
                  <a:lnTo>
                    <a:pt x="1709546" y="1216661"/>
                  </a:lnTo>
                  <a:lnTo>
                    <a:pt x="1689316" y="1256739"/>
                  </a:lnTo>
                  <a:lnTo>
                    <a:pt x="1667030" y="1295625"/>
                  </a:lnTo>
                  <a:lnTo>
                    <a:pt x="1642755" y="1333255"/>
                  </a:lnTo>
                  <a:lnTo>
                    <a:pt x="1616561" y="1369563"/>
                  </a:lnTo>
                  <a:lnTo>
                    <a:pt x="1588516" y="1404484"/>
                  </a:lnTo>
                  <a:lnTo>
                    <a:pt x="1558687" y="1437950"/>
                  </a:lnTo>
                  <a:lnTo>
                    <a:pt x="1527143" y="1469897"/>
                  </a:lnTo>
                  <a:lnTo>
                    <a:pt x="1493952" y="1500260"/>
                  </a:lnTo>
                  <a:lnTo>
                    <a:pt x="1459183" y="1528972"/>
                  </a:lnTo>
                  <a:lnTo>
                    <a:pt x="1422903" y="1555967"/>
                  </a:lnTo>
                  <a:lnTo>
                    <a:pt x="1385182" y="1581180"/>
                  </a:lnTo>
                  <a:lnTo>
                    <a:pt x="1346087" y="1604546"/>
                  </a:lnTo>
                  <a:lnTo>
                    <a:pt x="1305686" y="1625998"/>
                  </a:lnTo>
                  <a:lnTo>
                    <a:pt x="1264048" y="1645471"/>
                  </a:lnTo>
                  <a:lnTo>
                    <a:pt x="1221240" y="1662899"/>
                  </a:lnTo>
                  <a:lnTo>
                    <a:pt x="1177332" y="1678216"/>
                  </a:lnTo>
                  <a:lnTo>
                    <a:pt x="1132391" y="1691357"/>
                  </a:lnTo>
                  <a:lnTo>
                    <a:pt x="1086486" y="1702256"/>
                  </a:lnTo>
                  <a:lnTo>
                    <a:pt x="1039685" y="1710848"/>
                  </a:lnTo>
                  <a:lnTo>
                    <a:pt x="992056" y="1717066"/>
                  </a:lnTo>
                  <a:lnTo>
                    <a:pt x="943668" y="1720845"/>
                  </a:lnTo>
                  <a:lnTo>
                    <a:pt x="894588" y="1722120"/>
                  </a:lnTo>
                  <a:lnTo>
                    <a:pt x="845507" y="1720845"/>
                  </a:lnTo>
                  <a:lnTo>
                    <a:pt x="797119" y="1717066"/>
                  </a:lnTo>
                  <a:lnTo>
                    <a:pt x="749490" y="1710848"/>
                  </a:lnTo>
                  <a:lnTo>
                    <a:pt x="702689" y="1702256"/>
                  </a:lnTo>
                  <a:lnTo>
                    <a:pt x="656784" y="1691357"/>
                  </a:lnTo>
                  <a:lnTo>
                    <a:pt x="611843" y="1678216"/>
                  </a:lnTo>
                  <a:lnTo>
                    <a:pt x="567935" y="1662899"/>
                  </a:lnTo>
                  <a:lnTo>
                    <a:pt x="525127" y="1645471"/>
                  </a:lnTo>
                  <a:lnTo>
                    <a:pt x="483489" y="1625998"/>
                  </a:lnTo>
                  <a:lnTo>
                    <a:pt x="443088" y="1604546"/>
                  </a:lnTo>
                  <a:lnTo>
                    <a:pt x="403993" y="1581180"/>
                  </a:lnTo>
                  <a:lnTo>
                    <a:pt x="366272" y="1555967"/>
                  </a:lnTo>
                  <a:lnTo>
                    <a:pt x="329992" y="1528972"/>
                  </a:lnTo>
                  <a:lnTo>
                    <a:pt x="295223" y="1500260"/>
                  </a:lnTo>
                  <a:lnTo>
                    <a:pt x="262032" y="1469898"/>
                  </a:lnTo>
                  <a:lnTo>
                    <a:pt x="230488" y="1437950"/>
                  </a:lnTo>
                  <a:lnTo>
                    <a:pt x="200659" y="1404484"/>
                  </a:lnTo>
                  <a:lnTo>
                    <a:pt x="172614" y="1369563"/>
                  </a:lnTo>
                  <a:lnTo>
                    <a:pt x="146420" y="1333255"/>
                  </a:lnTo>
                  <a:lnTo>
                    <a:pt x="122145" y="1295625"/>
                  </a:lnTo>
                  <a:lnTo>
                    <a:pt x="99859" y="1256739"/>
                  </a:lnTo>
                  <a:lnTo>
                    <a:pt x="79629" y="1216661"/>
                  </a:lnTo>
                  <a:lnTo>
                    <a:pt x="61523" y="1175459"/>
                  </a:lnTo>
                  <a:lnTo>
                    <a:pt x="45610" y="1133197"/>
                  </a:lnTo>
                  <a:lnTo>
                    <a:pt x="31958" y="1089942"/>
                  </a:lnTo>
                  <a:lnTo>
                    <a:pt x="20635" y="1045758"/>
                  </a:lnTo>
                  <a:lnTo>
                    <a:pt x="11709" y="1000713"/>
                  </a:lnTo>
                  <a:lnTo>
                    <a:pt x="5249" y="954871"/>
                  </a:lnTo>
                  <a:lnTo>
                    <a:pt x="1323" y="908298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40830" y="1732229"/>
            <a:ext cx="127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ГВЭ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10047731" y="213359"/>
            <a:ext cx="1673860" cy="1260475"/>
            <a:chOff x="10047731" y="213359"/>
            <a:chExt cx="1673860" cy="12604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875" y="222503"/>
              <a:ext cx="1655064" cy="1242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2303" y="217931"/>
              <a:ext cx="1664335" cy="1251585"/>
            </a:xfrm>
            <a:custGeom>
              <a:avLst/>
              <a:gdLst/>
              <a:ahLst/>
              <a:cxnLst/>
              <a:rect l="l" t="t" r="r" b="b"/>
              <a:pathLst>
                <a:path w="1664334" h="1251585">
                  <a:moveTo>
                    <a:pt x="0" y="1251204"/>
                  </a:moveTo>
                  <a:lnTo>
                    <a:pt x="1664207" y="1251204"/>
                  </a:lnTo>
                  <a:lnTo>
                    <a:pt x="1664207" y="0"/>
                  </a:lnTo>
                  <a:lnTo>
                    <a:pt x="0" y="0"/>
                  </a:lnTo>
                  <a:lnTo>
                    <a:pt x="0" y="12512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3866" y="1737740"/>
            <a:ext cx="4398010" cy="493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algn="ctr">
              <a:lnSpc>
                <a:spcPct val="100000"/>
              </a:lnSpc>
              <a:spcBef>
                <a:spcPts val="100"/>
              </a:spcBef>
            </a:pPr>
            <a:r>
              <a:rPr sz="4800" b="1" i="1" dirty="0">
                <a:solidFill>
                  <a:srgbClr val="C00000"/>
                </a:solidFill>
                <a:latin typeface="Arial"/>
                <a:cs typeface="Arial"/>
              </a:rPr>
              <a:t>ЕГЭ</a:t>
            </a:r>
            <a:endParaRPr sz="4800">
              <a:latin typeface="Arial"/>
              <a:cs typeface="Arial"/>
            </a:endParaRPr>
          </a:p>
          <a:p>
            <a:pPr marL="355600" marR="97155" indent="-343535" algn="just">
              <a:lnSpc>
                <a:spcPct val="100000"/>
              </a:lnSpc>
              <a:spcBef>
                <a:spcPts val="3844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обучающихся,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освоивших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образовательные</a:t>
            </a:r>
            <a:r>
              <a:rPr sz="20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программы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среднего 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общего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2000" b="1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допущенных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 текущем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году</a:t>
            </a:r>
            <a:r>
              <a:rPr sz="20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ГИА</a:t>
            </a:r>
            <a:endParaRPr sz="2000">
              <a:latin typeface="Arial"/>
              <a:cs typeface="Arial"/>
            </a:endParaRPr>
          </a:p>
          <a:p>
            <a:pPr marL="167005" marR="5080">
              <a:lnSpc>
                <a:spcPct val="100000"/>
              </a:lnSpc>
              <a:spcBef>
                <a:spcPts val="121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применение</a:t>
            </a:r>
            <a:r>
              <a:rPr sz="1600" b="1" i="1" spc="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печати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КИМ </a:t>
            </a:r>
            <a:r>
              <a:rPr sz="1600" b="1" i="1" spc="-4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1600" b="1" i="1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аудиториях</a:t>
            </a:r>
            <a:r>
              <a:rPr sz="1600" b="1" i="1" spc="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ППЭ</a:t>
            </a:r>
            <a:endParaRPr sz="1600">
              <a:latin typeface="Trebuchet MS"/>
              <a:cs typeface="Trebuchet MS"/>
            </a:endParaRPr>
          </a:p>
          <a:p>
            <a:pPr marL="203200" marR="1091565" algn="just">
              <a:lnSpc>
                <a:spcPct val="100000"/>
              </a:lnSpc>
              <a:spcBef>
                <a:spcPts val="1300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сканирование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экзаменационных материалов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003399"/>
                </a:solidFill>
                <a:latin typeface="Trebuchet MS"/>
                <a:cs typeface="Trebuchet MS"/>
              </a:rPr>
              <a:t>участников</a:t>
            </a:r>
            <a:r>
              <a:rPr sz="1600" b="1" i="1" spc="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ЕГЭ в ППЭ</a:t>
            </a:r>
            <a:endParaRPr sz="1600">
              <a:latin typeface="Trebuchet MS"/>
              <a:cs typeface="Trebuchet MS"/>
            </a:endParaRPr>
          </a:p>
          <a:p>
            <a:pPr marL="191770" marR="460375">
              <a:lnSpc>
                <a:spcPct val="100000"/>
              </a:lnSpc>
              <a:spcBef>
                <a:spcPts val="1105"/>
              </a:spcBef>
            </a:pPr>
            <a:r>
              <a:rPr sz="1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100-процентное</a:t>
            </a:r>
            <a:r>
              <a:rPr sz="160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обеспечение</a:t>
            </a:r>
            <a:r>
              <a:rPr sz="1600" b="1" i="1" spc="3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онлайн </a:t>
            </a:r>
            <a:r>
              <a:rPr sz="1600" b="1" i="1" spc="-47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16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видеотрансляции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0886" y="5189346"/>
            <a:ext cx="3154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21399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(продолжительность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итогового</a:t>
            </a:r>
            <a:r>
              <a:rPr sz="18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сочинения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(изложения),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экзаменов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увеличивается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на</a:t>
            </a:r>
            <a:r>
              <a:rPr sz="18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1,5</a:t>
            </a:r>
            <a:r>
              <a:rPr sz="18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часа).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2054" y="199644"/>
            <a:ext cx="8735695" cy="1004569"/>
            <a:chOff x="432054" y="199644"/>
            <a:chExt cx="8735695" cy="10045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008" y="199644"/>
              <a:ext cx="2424684" cy="10043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136141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29839" y="340614"/>
            <a:ext cx="5014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проведения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ЕГЭ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51404" y="1257300"/>
            <a:ext cx="6600190" cy="2863215"/>
            <a:chOff x="2851404" y="1257300"/>
            <a:chExt cx="6600190" cy="28632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4" y="1257300"/>
              <a:ext cx="6599682" cy="9121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876" y="1744980"/>
              <a:ext cx="4664202" cy="9121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4" y="2232660"/>
              <a:ext cx="5560313" cy="912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064" y="2720339"/>
              <a:ext cx="1722882" cy="9121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2904" y="3279614"/>
              <a:ext cx="1235202" cy="1013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6844" y="2720339"/>
              <a:ext cx="906018" cy="9121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508" y="2720339"/>
              <a:ext cx="4473701" cy="9121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0348" y="3279614"/>
              <a:ext cx="3986022" cy="101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3108" y="3208020"/>
              <a:ext cx="3891534" cy="91211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99054" y="1400682"/>
            <a:ext cx="59677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 indent="-1109980">
              <a:lnSpc>
                <a:spcPct val="100000"/>
              </a:lnSpc>
              <a:spcBef>
                <a:spcPts val="105"/>
              </a:spcBef>
            </a:pP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Министерство</a:t>
            </a:r>
            <a:r>
              <a:rPr sz="32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3200" b="1" i="1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endParaRPr sz="3200">
              <a:latin typeface="Arial"/>
              <a:cs typeface="Arial"/>
            </a:endParaRPr>
          </a:p>
          <a:p>
            <a:pPr marL="339725" marR="43815" indent="-1270" algn="ctr">
              <a:lnSpc>
                <a:spcPct val="100000"/>
              </a:lnSpc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Федерации определяет </a:t>
            </a:r>
            <a:r>
              <a:rPr sz="32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сроки</a:t>
            </a:r>
            <a:r>
              <a:rPr sz="32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единое</a:t>
            </a:r>
            <a:r>
              <a:rPr sz="32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расписание </a:t>
            </a:r>
            <a:r>
              <a:rPr sz="3200" b="1" i="1" spc="-8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проведения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ЕГЭ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75232" y="2036064"/>
            <a:ext cx="1629410" cy="2333625"/>
            <a:chOff x="1475232" y="2036064"/>
            <a:chExt cx="1629410" cy="23336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4376" y="2045208"/>
              <a:ext cx="1610868" cy="2314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804" y="2040636"/>
              <a:ext cx="1620520" cy="2324100"/>
            </a:xfrm>
            <a:custGeom>
              <a:avLst/>
              <a:gdLst/>
              <a:ahLst/>
              <a:cxnLst/>
              <a:rect l="l" t="t" r="r" b="b"/>
              <a:pathLst>
                <a:path w="1620520" h="2324100">
                  <a:moveTo>
                    <a:pt x="0" y="2324100"/>
                  </a:moveTo>
                  <a:lnTo>
                    <a:pt x="1620011" y="2324100"/>
                  </a:lnTo>
                  <a:lnTo>
                    <a:pt x="1620011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75232" y="4799076"/>
            <a:ext cx="2030095" cy="1527175"/>
            <a:chOff x="1475232" y="4799076"/>
            <a:chExt cx="2030095" cy="152717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4376" y="4808220"/>
              <a:ext cx="2011679" cy="15087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79804" y="4803648"/>
              <a:ext cx="2021205" cy="1518285"/>
            </a:xfrm>
            <a:custGeom>
              <a:avLst/>
              <a:gdLst/>
              <a:ahLst/>
              <a:cxnLst/>
              <a:rect l="l" t="t" r="r" b="b"/>
              <a:pathLst>
                <a:path w="2021204" h="1518285">
                  <a:moveTo>
                    <a:pt x="0" y="1517903"/>
                  </a:moveTo>
                  <a:lnTo>
                    <a:pt x="2020824" y="1517903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022592" y="5222747"/>
            <a:ext cx="1862455" cy="1393190"/>
            <a:chOff x="7022592" y="5222747"/>
            <a:chExt cx="1862455" cy="1393190"/>
          </a:xfrm>
        </p:grpSpPr>
        <p:sp>
          <p:nvSpPr>
            <p:cNvPr id="26" name="object 26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2" y="538022"/>
                  </a:lnTo>
                  <a:lnTo>
                    <a:pt x="914400" y="457200"/>
                  </a:lnTo>
                  <a:lnTo>
                    <a:pt x="537972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2498" y="569137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2" y="376377"/>
                  </a:lnTo>
                  <a:lnTo>
                    <a:pt x="914400" y="457200"/>
                  </a:lnTo>
                  <a:lnTo>
                    <a:pt x="537972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377"/>
                  </a:lnTo>
                  <a:lnTo>
                    <a:pt x="0" y="457200"/>
                  </a:lnTo>
                  <a:lnTo>
                    <a:pt x="376427" y="538022"/>
                  </a:lnTo>
                  <a:lnTo>
                    <a:pt x="457200" y="914400"/>
                  </a:lnTo>
                  <a:lnTo>
                    <a:pt x="537971" y="538022"/>
                  </a:lnTo>
                  <a:lnTo>
                    <a:pt x="914400" y="457200"/>
                  </a:lnTo>
                  <a:lnTo>
                    <a:pt x="537971" y="3763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60614" y="523265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377"/>
                  </a:lnTo>
                  <a:lnTo>
                    <a:pt x="457200" y="0"/>
                  </a:lnTo>
                  <a:lnTo>
                    <a:pt x="537971" y="376377"/>
                  </a:lnTo>
                  <a:lnTo>
                    <a:pt x="914400" y="457200"/>
                  </a:lnTo>
                  <a:lnTo>
                    <a:pt x="537971" y="538022"/>
                  </a:lnTo>
                  <a:lnTo>
                    <a:pt x="457200" y="914400"/>
                  </a:lnTo>
                  <a:lnTo>
                    <a:pt x="376427" y="53802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41445" y="4276166"/>
            <a:ext cx="3354070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7310">
              <a:lnSpc>
                <a:spcPts val="2155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3</a:t>
            </a:r>
            <a:r>
              <a:rPr sz="1800" b="1" u="heavy" spc="-3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периода</a:t>
            </a:r>
            <a:r>
              <a:rPr sz="1800" b="1" u="heavy" spc="-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"/>
                <a:cs typeface="Arial"/>
              </a:rPr>
              <a:t>ГИА</a:t>
            </a:r>
            <a:r>
              <a:rPr sz="1800" b="1" spc="-1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досрочный</a:t>
            </a:r>
            <a:r>
              <a:rPr sz="18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(апрель)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основной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(май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июнь)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дополнительный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 (сентябрь)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546335" y="3709415"/>
            <a:ext cx="2656840" cy="3159760"/>
            <a:chOff x="9546335" y="3709415"/>
            <a:chExt cx="2656840" cy="3159760"/>
          </a:xfrm>
        </p:grpSpPr>
        <p:sp>
          <p:nvSpPr>
            <p:cNvPr id="32" name="object 32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2636520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2636520" y="3139440"/>
                  </a:lnTo>
                  <a:lnTo>
                    <a:pt x="263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56241" y="3719321"/>
              <a:ext cx="2636520" cy="3139440"/>
            </a:xfrm>
            <a:custGeom>
              <a:avLst/>
              <a:gdLst/>
              <a:ahLst/>
              <a:cxnLst/>
              <a:rect l="l" t="t" r="r" b="b"/>
              <a:pathLst>
                <a:path w="2636520" h="3139440">
                  <a:moveTo>
                    <a:pt x="0" y="3139440"/>
                  </a:moveTo>
                  <a:lnTo>
                    <a:pt x="2636520" y="3139440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635997" y="3745229"/>
            <a:ext cx="23920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Изменились сроки,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которые </a:t>
            </a:r>
            <a:r>
              <a:rPr sz="1800" dirty="0">
                <a:latin typeface="Georgia"/>
                <a:cs typeface="Georgia"/>
              </a:rPr>
              <a:t>выпускники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прошлых</a:t>
            </a:r>
            <a:r>
              <a:rPr sz="1800" spc="-5" dirty="0">
                <a:latin typeface="Georgia"/>
                <a:cs typeface="Georgia"/>
              </a:rPr>
              <a:t> лет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могут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участвовать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5" dirty="0">
                <a:latin typeface="Georgia"/>
                <a:cs typeface="Georgia"/>
              </a:rPr>
              <a:t>ЕГЭ: со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следующего</a:t>
            </a:r>
            <a:r>
              <a:rPr sz="1800" dirty="0">
                <a:latin typeface="Georgia"/>
                <a:cs typeface="Georgia"/>
              </a:rPr>
              <a:t> года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сдавать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экзамены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они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смогут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только</a:t>
            </a:r>
            <a:r>
              <a:rPr sz="1800" dirty="0">
                <a:latin typeface="Georgia"/>
                <a:cs typeface="Georgia"/>
              </a:rPr>
              <a:t> в</a:t>
            </a:r>
            <a:endParaRPr sz="1800">
              <a:latin typeface="Georgia"/>
              <a:cs typeface="Georgia"/>
            </a:endParaRPr>
          </a:p>
          <a:p>
            <a:pPr marL="12700" marR="33274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резервные сроки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основного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периода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проведения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экзаменов.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4413" y="47244"/>
            <a:ext cx="8735695" cy="1003300"/>
            <a:chOff x="264413" y="47244"/>
            <a:chExt cx="8735695" cy="1003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47244"/>
              <a:ext cx="2426208" cy="1002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413" y="982218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5694" y="263778"/>
            <a:ext cx="4090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530" y="1112201"/>
            <a:ext cx="8562340" cy="4306570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sz="3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</a:t>
            </a:r>
            <a:r>
              <a:rPr sz="36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</a:t>
            </a:r>
            <a:r>
              <a:rPr sz="36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февраля!</a:t>
            </a:r>
            <a:endParaRPr sz="3600">
              <a:latin typeface="Arial"/>
              <a:cs typeface="Arial"/>
            </a:endParaRPr>
          </a:p>
          <a:p>
            <a:pPr marL="299085" marR="313055">
              <a:lnSpc>
                <a:spcPct val="100000"/>
              </a:lnSpc>
              <a:spcBef>
                <a:spcPts val="1830"/>
              </a:spcBef>
            </a:pP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Выпускник</a:t>
            </a:r>
            <a:r>
              <a:rPr sz="2800" b="1" i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 </a:t>
            </a:r>
            <a:r>
              <a:rPr sz="28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своей</a:t>
            </a:r>
            <a:r>
              <a:rPr sz="28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школе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должен</a:t>
            </a:r>
            <a:r>
              <a:rPr sz="2800" b="1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написать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заявление,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3399"/>
                </a:solidFill>
                <a:latin typeface="Arial"/>
                <a:cs typeface="Arial"/>
              </a:rPr>
              <a:t>котором</a:t>
            </a:r>
            <a:r>
              <a:rPr sz="2800" b="1" i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указывается: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выбор</a:t>
            </a:r>
            <a:r>
              <a:rPr sz="2800" b="1" i="1" u="heavy" spc="-3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учебных</a:t>
            </a:r>
            <a:r>
              <a:rPr sz="2800" b="1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предметов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55625">
              <a:lnSpc>
                <a:spcPct val="100000"/>
              </a:lnSpc>
              <a:spcBef>
                <a:spcPts val="1680"/>
              </a:spcBef>
              <a:buChar char="-"/>
              <a:tabLst>
                <a:tab pos="231140" algn="l"/>
              </a:tabLst>
            </a:pPr>
            <a:r>
              <a:rPr sz="2800" b="1" i="1" u="heavy" spc="-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уровень</a:t>
            </a:r>
            <a:r>
              <a:rPr sz="2800" b="1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ЕГЭ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по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математике</a:t>
            </a:r>
            <a:r>
              <a:rPr sz="2800" b="1" i="1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(базовый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 </a:t>
            </a:r>
            <a:r>
              <a:rPr sz="2800" b="1" i="1" spc="-7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3399"/>
                </a:solidFill>
                <a:latin typeface="Arial"/>
                <a:cs typeface="Arial"/>
              </a:rPr>
              <a:t>профильный),</a:t>
            </a:r>
            <a:endParaRPr sz="2800">
              <a:latin typeface="Arial"/>
              <a:cs typeface="Arial"/>
            </a:endParaRPr>
          </a:p>
          <a:p>
            <a:pPr marL="230504" indent="-218440">
              <a:lnSpc>
                <a:spcPct val="100000"/>
              </a:lnSpc>
              <a:spcBef>
                <a:spcPts val="1685"/>
              </a:spcBef>
              <a:buChar char="-"/>
              <a:tabLst>
                <a:tab pos="231140" algn="l"/>
              </a:tabLst>
            </a:pPr>
            <a:r>
              <a:rPr sz="2800" b="1" i="1" u="heavy" spc="-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форма</a:t>
            </a:r>
            <a:r>
              <a:rPr sz="2800" b="1" i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30" dirty="0">
                <a:solidFill>
                  <a:srgbClr val="003399"/>
                </a:solidFill>
                <a:latin typeface="Arial"/>
                <a:cs typeface="Arial"/>
              </a:rPr>
              <a:t>итоговой</a:t>
            </a:r>
            <a:r>
              <a:rPr sz="2800" b="1" i="1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аттестации</a:t>
            </a:r>
            <a:r>
              <a:rPr sz="2800" b="1" i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(ЕГЭ</a:t>
            </a:r>
            <a:r>
              <a:rPr sz="2800" b="1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или</a:t>
            </a:r>
            <a:r>
              <a:rPr sz="2800" b="1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003399"/>
                </a:solidFill>
                <a:latin typeface="Arial"/>
                <a:cs typeface="Arial"/>
              </a:rPr>
              <a:t>ГВЭ).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7408" y="5478779"/>
            <a:ext cx="1746885" cy="1152525"/>
            <a:chOff x="4407408" y="5478779"/>
            <a:chExt cx="1746885" cy="1152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5487923"/>
              <a:ext cx="1728216" cy="11338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1980" y="5483351"/>
              <a:ext cx="1737360" cy="1143000"/>
            </a:xfrm>
            <a:custGeom>
              <a:avLst/>
              <a:gdLst/>
              <a:ahLst/>
              <a:cxnLst/>
              <a:rect l="l" t="t" r="r" b="b"/>
              <a:pathLst>
                <a:path w="1737360" h="1143000">
                  <a:moveTo>
                    <a:pt x="0" y="1143000"/>
                  </a:moveTo>
                  <a:lnTo>
                    <a:pt x="1737360" y="1143000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55530" y="4251197"/>
            <a:ext cx="2219325" cy="2586355"/>
          </a:xfrm>
          <a:prstGeom prst="rect">
            <a:avLst/>
          </a:prstGeom>
          <a:solidFill>
            <a:srgbClr val="FFFFFF"/>
          </a:solidFill>
          <a:ln w="19811">
            <a:solidFill>
              <a:srgbClr val="90C22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4470" marR="199390" algn="ctr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Georgia"/>
                <a:cs typeface="Georgia"/>
              </a:rPr>
              <a:t>У</a:t>
            </a:r>
            <a:r>
              <a:rPr sz="1800" spc="-5" dirty="0">
                <a:latin typeface="Georgia"/>
                <a:cs typeface="Georgia"/>
              </a:rPr>
              <a:t>ст</a:t>
            </a:r>
            <a:r>
              <a:rPr sz="1800" spc="5" dirty="0">
                <a:latin typeface="Georgia"/>
                <a:cs typeface="Georgia"/>
              </a:rPr>
              <a:t>а</a:t>
            </a:r>
            <a:r>
              <a:rPr sz="1800" dirty="0">
                <a:latin typeface="Georgia"/>
                <a:cs typeface="Georgia"/>
              </a:rPr>
              <a:t>навли</a:t>
            </a:r>
            <a:r>
              <a:rPr sz="1800" spc="5" dirty="0">
                <a:latin typeface="Georgia"/>
                <a:cs typeface="Georgia"/>
              </a:rPr>
              <a:t>в</a:t>
            </a:r>
            <a:r>
              <a:rPr sz="1800" dirty="0">
                <a:latin typeface="Georgia"/>
                <a:cs typeface="Georgia"/>
              </a:rPr>
              <a:t>а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тся 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endParaRPr sz="1800">
              <a:latin typeface="Georgia"/>
              <a:cs typeface="Georgia"/>
            </a:endParaRPr>
          </a:p>
          <a:p>
            <a:pPr marL="192405" marR="18542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организации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102870" marR="96520" indent="1270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экзаменов подачи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заявлений </a:t>
            </a:r>
            <a:r>
              <a:rPr sz="1800" spc="-5" dirty="0">
                <a:latin typeface="Georgia"/>
                <a:cs typeface="Georgia"/>
              </a:rPr>
              <a:t>об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участии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ГИА-11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дистанционной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форме.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10308" y="140589"/>
            <a:ext cx="68681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rebuchet MS"/>
                <a:cs typeface="Trebuchet MS"/>
              </a:rPr>
              <a:t>Согласие</a:t>
            </a:r>
            <a:r>
              <a:rPr sz="2400" i="0" spc="-3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на</a:t>
            </a:r>
            <a:r>
              <a:rPr sz="2400" i="0" spc="-1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обработку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персональных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данных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0905" y="1006601"/>
            <a:ext cx="62788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Для обучающихся,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отказавшихся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дать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согласие на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 обработку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персональных данных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, ГИА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образовательным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программам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среднего общего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образования может быть организована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без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внесения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персональных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данных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ИС.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316" y="3814064"/>
            <a:ext cx="66097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Результаты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такого</a:t>
            </a:r>
            <a:r>
              <a:rPr sz="24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обучающегося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 будут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отсутствовать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в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ФИС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и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РИС, что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повлечет за </a:t>
            </a:r>
            <a:r>
              <a:rPr sz="2400" b="1" spc="-7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собой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ограничение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его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прав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в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части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поступления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на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обучение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по</a:t>
            </a:r>
            <a:endParaRPr sz="2400">
              <a:latin typeface="Trebuchet MS"/>
              <a:cs typeface="Trebuchet MS"/>
            </a:endParaRPr>
          </a:p>
          <a:p>
            <a:pPr marL="106680" marR="100330" indent="226695">
              <a:lnSpc>
                <a:spcPct val="100000"/>
              </a:lnSpc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образовательным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 высшего </a:t>
            </a:r>
            <a:r>
              <a:rPr sz="24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–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программам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бакалавриата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marL="1457325">
              <a:lnSpc>
                <a:spcPct val="100000"/>
              </a:lnSpc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программ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специалитета.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7669" y="190500"/>
            <a:ext cx="8737600" cy="1004569"/>
            <a:chOff x="407669" y="190500"/>
            <a:chExt cx="8737600" cy="10045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" y="190500"/>
              <a:ext cx="2424684" cy="10043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7669" y="1125474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8045" y="379298"/>
            <a:ext cx="3887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" y="1708391"/>
            <a:ext cx="7334250" cy="11712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40611" y="1882597"/>
            <a:ext cx="67722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Математика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и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русский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язык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–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обязательные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учебные</a:t>
            </a:r>
            <a:r>
              <a:rPr sz="2400" b="1" spc="-3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предметы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6903" y="3389376"/>
            <a:ext cx="7325106" cy="1171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25" y="3399535"/>
            <a:ext cx="64890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Экзамены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по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другим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учебным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предметам </a:t>
            </a:r>
            <a:r>
              <a:rPr sz="2400" b="1" spc="-7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обучающиеся</a:t>
            </a:r>
            <a:r>
              <a:rPr sz="2400" b="1" spc="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сдают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добровольно,	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по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своему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выбору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27" y="5036832"/>
            <a:ext cx="7796022" cy="15476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41882" y="5235955"/>
            <a:ext cx="738378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Выбранные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учебные предметы необходимо </a:t>
            </a:r>
            <a:r>
              <a:rPr sz="2400" b="1" spc="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указать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2400" b="1" spc="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заявлении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(для</a:t>
            </a:r>
            <a:r>
              <a:rPr sz="2400" b="1" spc="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несовершеннолетних </a:t>
            </a:r>
            <a:r>
              <a:rPr sz="2400" b="1" spc="-7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Trebuchet MS"/>
                <a:cs typeface="Trebuchet MS"/>
              </a:rPr>
              <a:t>подпись</a:t>
            </a:r>
            <a:r>
              <a:rPr sz="2400" b="1" spc="-10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rebuchet MS"/>
                <a:cs typeface="Trebuchet MS"/>
              </a:rPr>
              <a:t>родителей)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23948" y="1265110"/>
            <a:ext cx="1612900" cy="2196465"/>
            <a:chOff x="8223948" y="1265110"/>
            <a:chExt cx="1612900" cy="21964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74280" y="3707891"/>
            <a:ext cx="1754124" cy="143408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951719" y="3471670"/>
            <a:ext cx="2250440" cy="3396615"/>
            <a:chOff x="9951719" y="3471670"/>
            <a:chExt cx="2250440" cy="3396615"/>
          </a:xfrm>
        </p:grpSpPr>
        <p:sp>
          <p:nvSpPr>
            <p:cNvPr id="20" name="object 20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  <a:lnTo>
                    <a:pt x="2230374" y="3376421"/>
                  </a:lnTo>
                  <a:lnTo>
                    <a:pt x="2230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61625" y="3481576"/>
              <a:ext cx="2230755" cy="3376929"/>
            </a:xfrm>
            <a:custGeom>
              <a:avLst/>
              <a:gdLst/>
              <a:ahLst/>
              <a:cxnLst/>
              <a:rect l="l" t="t" r="r" b="b"/>
              <a:pathLst>
                <a:path w="2230754" h="3376929">
                  <a:moveTo>
                    <a:pt x="2230374" y="0"/>
                  </a:moveTo>
                  <a:lnTo>
                    <a:pt x="0" y="0"/>
                  </a:lnTo>
                  <a:lnTo>
                    <a:pt x="0" y="3376421"/>
                  </a:lnTo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71531" y="3506165"/>
            <a:ext cx="222059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Приказом</a:t>
            </a:r>
            <a:endParaRPr sz="1800">
              <a:latin typeface="Georgia"/>
              <a:cs typeface="Georgia"/>
            </a:endParaRPr>
          </a:p>
          <a:p>
            <a:pPr marL="182245" marR="181610" indent="-63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предусмотрена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возможность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участников</a:t>
            </a:r>
            <a:endParaRPr sz="1800">
              <a:latin typeface="Georgia"/>
              <a:cs typeface="Georgia"/>
            </a:endParaRPr>
          </a:p>
          <a:p>
            <a:pPr marL="546735" marR="54864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э</a:t>
            </a:r>
            <a:r>
              <a:rPr sz="1800" dirty="0">
                <a:latin typeface="Georgia"/>
                <a:cs typeface="Georgia"/>
              </a:rPr>
              <a:t>кзам</a:t>
            </a:r>
            <a:r>
              <a:rPr sz="1800" spc="5" dirty="0">
                <a:latin typeface="Georgia"/>
                <a:cs typeface="Georgia"/>
              </a:rPr>
              <a:t>е</a:t>
            </a:r>
            <a:r>
              <a:rPr sz="1800" dirty="0">
                <a:latin typeface="Georgia"/>
                <a:cs typeface="Georgia"/>
              </a:rPr>
              <a:t>нов  </a:t>
            </a:r>
            <a:r>
              <a:rPr sz="1800" spc="-5" dirty="0">
                <a:latin typeface="Georgia"/>
                <a:cs typeface="Georgia"/>
              </a:rPr>
              <a:t>изменить</a:t>
            </a:r>
            <a:endParaRPr sz="1800">
              <a:latin typeface="Georgia"/>
              <a:cs typeface="Georgia"/>
            </a:endParaRPr>
          </a:p>
          <a:p>
            <a:pPr marL="147320" marR="149225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выбранный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ранее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уровень ЕГЭ </a:t>
            </a:r>
            <a:r>
              <a:rPr sz="1800" dirty="0">
                <a:latin typeface="Georgia"/>
                <a:cs typeface="Georgia"/>
              </a:rPr>
              <a:t>по 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математике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базового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</a:t>
            </a:r>
            <a:endParaRPr sz="1800">
              <a:latin typeface="Georgia"/>
              <a:cs typeface="Georgia"/>
            </a:endParaRPr>
          </a:p>
          <a:p>
            <a:pPr marL="170180" marR="17081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профильный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или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наоборот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310" y="1305306"/>
            <a:ext cx="1409852" cy="16708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4413" y="225552"/>
            <a:ext cx="8735695" cy="1003300"/>
            <a:chOff x="264413" y="225552"/>
            <a:chExt cx="8735695" cy="1003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225552"/>
              <a:ext cx="2426208" cy="1002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413" y="1160526"/>
              <a:ext cx="8735695" cy="0"/>
            </a:xfrm>
            <a:custGeom>
              <a:avLst/>
              <a:gdLst/>
              <a:ahLst/>
              <a:cxnLst/>
              <a:rect l="l" t="t" r="r" b="b"/>
              <a:pathLst>
                <a:path w="8735695">
                  <a:moveTo>
                    <a:pt x="0" y="0"/>
                  </a:moveTo>
                  <a:lnTo>
                    <a:pt x="873556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2251" y="414274"/>
            <a:ext cx="4349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выбору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77263" y="1401063"/>
          <a:ext cx="6694170" cy="530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Можно</a:t>
                      </a:r>
                      <a:r>
                        <a:rPr sz="1800" b="1" i="1" spc="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выбрать</a:t>
                      </a: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любое</a:t>
                      </a:r>
                      <a:r>
                        <a:rPr sz="1800" b="1" i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количество</a:t>
                      </a:r>
                      <a:r>
                        <a:rPr sz="1800" b="1" i="1" spc="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предметов</a:t>
                      </a:r>
                      <a:r>
                        <a:rPr sz="1800" b="1" i="1" spc="-3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sz="1800" b="1" i="1" spc="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списка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Обществознание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Физика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Химия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Биология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История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Литература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Информатика</a:t>
                      </a:r>
                      <a:r>
                        <a:rPr sz="2400" b="1" i="1" spc="-3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ИКТ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(информационно-коммуникационные</a:t>
                      </a:r>
                      <a:r>
                        <a:rPr sz="1800" b="1" i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технологии)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1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География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Иностранные</a:t>
                      </a:r>
                      <a:r>
                        <a:rPr sz="2400" b="1" i="1" spc="-4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языки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(английский, немецкий,</a:t>
                      </a:r>
                      <a:r>
                        <a:rPr sz="1800" b="1" i="1" spc="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французский</a:t>
                      </a:r>
                      <a:r>
                        <a:rPr sz="1800" b="1" i="1" spc="-2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испанский,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spc="-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китайский)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731377" y="2022982"/>
            <a:ext cx="678815" cy="380365"/>
          </a:xfrm>
          <a:custGeom>
            <a:avLst/>
            <a:gdLst/>
            <a:ahLst/>
            <a:cxnLst/>
            <a:rect l="l" t="t" r="r" b="b"/>
            <a:pathLst>
              <a:path w="678815" h="380364">
                <a:moveTo>
                  <a:pt x="58166" y="0"/>
                </a:moveTo>
                <a:lnTo>
                  <a:pt x="0" y="193166"/>
                </a:lnTo>
                <a:lnTo>
                  <a:pt x="620522" y="380111"/>
                </a:lnTo>
                <a:lnTo>
                  <a:pt x="678688" y="186943"/>
                </a:lnTo>
                <a:lnTo>
                  <a:pt x="58166" y="0"/>
                </a:lnTo>
                <a:close/>
              </a:path>
            </a:pathLst>
          </a:custGeom>
          <a:solidFill>
            <a:srgbClr val="253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305165" y="2482595"/>
            <a:ext cx="1379855" cy="4081145"/>
            <a:chOff x="8305165" y="2482595"/>
            <a:chExt cx="1379855" cy="40811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23681" y="3164966"/>
              <a:ext cx="678815" cy="2814955"/>
            </a:xfrm>
            <a:custGeom>
              <a:avLst/>
              <a:gdLst/>
              <a:ahLst/>
              <a:cxnLst/>
              <a:rect l="l" t="t" r="r" b="b"/>
              <a:pathLst>
                <a:path w="678815" h="2814954">
                  <a:moveTo>
                    <a:pt x="678688" y="2621661"/>
                  </a:moveTo>
                  <a:lnTo>
                    <a:pt x="58166" y="2434729"/>
                  </a:lnTo>
                  <a:lnTo>
                    <a:pt x="0" y="2627947"/>
                  </a:lnTo>
                  <a:lnTo>
                    <a:pt x="620522" y="2814878"/>
                  </a:lnTo>
                  <a:lnTo>
                    <a:pt x="678688" y="2621661"/>
                  </a:lnTo>
                  <a:close/>
                </a:path>
                <a:path w="678815" h="2814954">
                  <a:moveTo>
                    <a:pt x="678688" y="1334262"/>
                  </a:moveTo>
                  <a:lnTo>
                    <a:pt x="58166" y="1147318"/>
                  </a:lnTo>
                  <a:lnTo>
                    <a:pt x="0" y="1340485"/>
                  </a:lnTo>
                  <a:lnTo>
                    <a:pt x="620522" y="1527429"/>
                  </a:lnTo>
                  <a:lnTo>
                    <a:pt x="678688" y="1334262"/>
                  </a:lnTo>
                  <a:close/>
                </a:path>
                <a:path w="678815" h="2814954">
                  <a:moveTo>
                    <a:pt x="678688" y="186944"/>
                  </a:moveTo>
                  <a:lnTo>
                    <a:pt x="58166" y="0"/>
                  </a:lnTo>
                  <a:lnTo>
                    <a:pt x="0" y="193167"/>
                  </a:lnTo>
                  <a:lnTo>
                    <a:pt x="620522" y="380111"/>
                  </a:lnTo>
                  <a:lnTo>
                    <a:pt x="678688" y="186944"/>
                  </a:lnTo>
                  <a:close/>
                </a:path>
              </a:pathLst>
            </a:custGeom>
            <a:solidFill>
              <a:srgbClr val="253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2409" y="24383"/>
            <a:ext cx="8737600" cy="1160145"/>
            <a:chOff x="232409" y="24383"/>
            <a:chExt cx="8737600" cy="1160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" y="181355"/>
              <a:ext cx="2424684" cy="1002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409" y="1116330"/>
              <a:ext cx="8737600" cy="0"/>
            </a:xfrm>
            <a:custGeom>
              <a:avLst/>
              <a:gdLst/>
              <a:ahLst/>
              <a:cxnLst/>
              <a:rect l="l" t="t" r="r" b="b"/>
              <a:pathLst>
                <a:path w="8737600">
                  <a:moveTo>
                    <a:pt x="0" y="0"/>
                  </a:moveTo>
                  <a:lnTo>
                    <a:pt x="87370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7"/>
                  </a:lnTo>
                  <a:lnTo>
                    <a:pt x="0" y="457199"/>
                  </a:lnTo>
                  <a:lnTo>
                    <a:pt x="376427" y="537971"/>
                  </a:lnTo>
                  <a:lnTo>
                    <a:pt x="457200" y="914399"/>
                  </a:lnTo>
                  <a:lnTo>
                    <a:pt x="537972" y="537971"/>
                  </a:lnTo>
                  <a:lnTo>
                    <a:pt x="914400" y="457199"/>
                  </a:lnTo>
                  <a:lnTo>
                    <a:pt x="537972" y="37642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9657" y="3428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376427" y="376427"/>
                  </a:lnTo>
                  <a:lnTo>
                    <a:pt x="457200" y="0"/>
                  </a:lnTo>
                  <a:lnTo>
                    <a:pt x="537972" y="376427"/>
                  </a:lnTo>
                  <a:lnTo>
                    <a:pt x="914400" y="457199"/>
                  </a:lnTo>
                  <a:lnTo>
                    <a:pt x="537972" y="537971"/>
                  </a:lnTo>
                  <a:lnTo>
                    <a:pt x="457200" y="914399"/>
                  </a:lnTo>
                  <a:lnTo>
                    <a:pt x="376427" y="537971"/>
                  </a:lnTo>
                  <a:lnTo>
                    <a:pt x="0" y="457199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76427" y="376428"/>
                  </a:lnTo>
                  <a:lnTo>
                    <a:pt x="0" y="457200"/>
                  </a:lnTo>
                  <a:lnTo>
                    <a:pt x="376427" y="537972"/>
                  </a:lnTo>
                  <a:lnTo>
                    <a:pt x="457200" y="914400"/>
                  </a:lnTo>
                  <a:lnTo>
                    <a:pt x="537972" y="537972"/>
                  </a:lnTo>
                  <a:lnTo>
                    <a:pt x="914400" y="457200"/>
                  </a:lnTo>
                  <a:lnTo>
                    <a:pt x="537972" y="3764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4121" y="23088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376427" y="376428"/>
                  </a:lnTo>
                  <a:lnTo>
                    <a:pt x="457200" y="0"/>
                  </a:lnTo>
                  <a:lnTo>
                    <a:pt x="537972" y="376428"/>
                  </a:lnTo>
                  <a:lnTo>
                    <a:pt x="914400" y="457200"/>
                  </a:lnTo>
                  <a:lnTo>
                    <a:pt x="537972" y="537972"/>
                  </a:lnTo>
                  <a:lnTo>
                    <a:pt x="457200" y="914400"/>
                  </a:lnTo>
                  <a:lnTo>
                    <a:pt x="376427" y="537972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72714" y="232613"/>
            <a:ext cx="338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Математика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1936" y="1583436"/>
            <a:ext cx="3310254" cy="1385570"/>
            <a:chOff x="1011936" y="1583436"/>
            <a:chExt cx="3310254" cy="1385570"/>
          </a:xfrm>
        </p:grpSpPr>
        <p:sp>
          <p:nvSpPr>
            <p:cNvPr id="13" name="object 13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3062732" y="0"/>
                  </a:moveTo>
                  <a:lnTo>
                    <a:pt x="227584" y="0"/>
                  </a:lnTo>
                  <a:lnTo>
                    <a:pt x="181717" y="4622"/>
                  </a:lnTo>
                  <a:lnTo>
                    <a:pt x="138997" y="17879"/>
                  </a:lnTo>
                  <a:lnTo>
                    <a:pt x="100339" y="38857"/>
                  </a:lnTo>
                  <a:lnTo>
                    <a:pt x="66657" y="66643"/>
                  </a:lnTo>
                  <a:lnTo>
                    <a:pt x="38867" y="100322"/>
                  </a:lnTo>
                  <a:lnTo>
                    <a:pt x="17884" y="138981"/>
                  </a:lnTo>
                  <a:lnTo>
                    <a:pt x="4623" y="181706"/>
                  </a:lnTo>
                  <a:lnTo>
                    <a:pt x="0" y="227584"/>
                  </a:lnTo>
                  <a:lnTo>
                    <a:pt x="0" y="1137920"/>
                  </a:lnTo>
                  <a:lnTo>
                    <a:pt x="4623" y="1183797"/>
                  </a:lnTo>
                  <a:lnTo>
                    <a:pt x="17884" y="1226522"/>
                  </a:lnTo>
                  <a:lnTo>
                    <a:pt x="38867" y="1265181"/>
                  </a:lnTo>
                  <a:lnTo>
                    <a:pt x="66657" y="1298860"/>
                  </a:lnTo>
                  <a:lnTo>
                    <a:pt x="100339" y="1326646"/>
                  </a:lnTo>
                  <a:lnTo>
                    <a:pt x="138997" y="1347624"/>
                  </a:lnTo>
                  <a:lnTo>
                    <a:pt x="181717" y="1360881"/>
                  </a:lnTo>
                  <a:lnTo>
                    <a:pt x="227584" y="1365504"/>
                  </a:lnTo>
                  <a:lnTo>
                    <a:pt x="3062732" y="1365504"/>
                  </a:lnTo>
                  <a:lnTo>
                    <a:pt x="3108609" y="1360881"/>
                  </a:lnTo>
                  <a:lnTo>
                    <a:pt x="3151334" y="1347624"/>
                  </a:lnTo>
                  <a:lnTo>
                    <a:pt x="3189993" y="1326646"/>
                  </a:lnTo>
                  <a:lnTo>
                    <a:pt x="3223672" y="1298860"/>
                  </a:lnTo>
                  <a:lnTo>
                    <a:pt x="3251458" y="1265181"/>
                  </a:lnTo>
                  <a:lnTo>
                    <a:pt x="3272436" y="1226522"/>
                  </a:lnTo>
                  <a:lnTo>
                    <a:pt x="3285693" y="1183797"/>
                  </a:lnTo>
                  <a:lnTo>
                    <a:pt x="3290316" y="1137920"/>
                  </a:lnTo>
                  <a:lnTo>
                    <a:pt x="3290316" y="227584"/>
                  </a:lnTo>
                  <a:lnTo>
                    <a:pt x="3285693" y="181706"/>
                  </a:lnTo>
                  <a:lnTo>
                    <a:pt x="3272436" y="138981"/>
                  </a:lnTo>
                  <a:lnTo>
                    <a:pt x="3251458" y="100322"/>
                  </a:lnTo>
                  <a:lnTo>
                    <a:pt x="3223672" y="66643"/>
                  </a:lnTo>
                  <a:lnTo>
                    <a:pt x="3189993" y="38857"/>
                  </a:lnTo>
                  <a:lnTo>
                    <a:pt x="3151334" y="17879"/>
                  </a:lnTo>
                  <a:lnTo>
                    <a:pt x="3108609" y="4622"/>
                  </a:lnTo>
                  <a:lnTo>
                    <a:pt x="3062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1842" y="1593342"/>
              <a:ext cx="3290570" cy="1365885"/>
            </a:xfrm>
            <a:custGeom>
              <a:avLst/>
              <a:gdLst/>
              <a:ahLst/>
              <a:cxnLst/>
              <a:rect l="l" t="t" r="r" b="b"/>
              <a:pathLst>
                <a:path w="3290570" h="1365885">
                  <a:moveTo>
                    <a:pt x="0" y="227584"/>
                  </a:moveTo>
                  <a:lnTo>
                    <a:pt x="4623" y="181706"/>
                  </a:lnTo>
                  <a:lnTo>
                    <a:pt x="17884" y="138981"/>
                  </a:lnTo>
                  <a:lnTo>
                    <a:pt x="38867" y="100322"/>
                  </a:lnTo>
                  <a:lnTo>
                    <a:pt x="66657" y="66643"/>
                  </a:lnTo>
                  <a:lnTo>
                    <a:pt x="100339" y="38857"/>
                  </a:lnTo>
                  <a:lnTo>
                    <a:pt x="138997" y="17879"/>
                  </a:lnTo>
                  <a:lnTo>
                    <a:pt x="181717" y="4622"/>
                  </a:lnTo>
                  <a:lnTo>
                    <a:pt x="227584" y="0"/>
                  </a:lnTo>
                  <a:lnTo>
                    <a:pt x="3062732" y="0"/>
                  </a:lnTo>
                  <a:lnTo>
                    <a:pt x="3108609" y="4622"/>
                  </a:lnTo>
                  <a:lnTo>
                    <a:pt x="3151334" y="17879"/>
                  </a:lnTo>
                  <a:lnTo>
                    <a:pt x="3189993" y="38857"/>
                  </a:lnTo>
                  <a:lnTo>
                    <a:pt x="3223672" y="66643"/>
                  </a:lnTo>
                  <a:lnTo>
                    <a:pt x="3251458" y="100322"/>
                  </a:lnTo>
                  <a:lnTo>
                    <a:pt x="3272436" y="138981"/>
                  </a:lnTo>
                  <a:lnTo>
                    <a:pt x="3285693" y="181706"/>
                  </a:lnTo>
                  <a:lnTo>
                    <a:pt x="3290316" y="227584"/>
                  </a:lnTo>
                  <a:lnTo>
                    <a:pt x="3290316" y="1137920"/>
                  </a:lnTo>
                  <a:lnTo>
                    <a:pt x="3285693" y="1183797"/>
                  </a:lnTo>
                  <a:lnTo>
                    <a:pt x="3272436" y="1226522"/>
                  </a:lnTo>
                  <a:lnTo>
                    <a:pt x="3251458" y="1265181"/>
                  </a:lnTo>
                  <a:lnTo>
                    <a:pt x="3223672" y="1298860"/>
                  </a:lnTo>
                  <a:lnTo>
                    <a:pt x="3189993" y="1326646"/>
                  </a:lnTo>
                  <a:lnTo>
                    <a:pt x="3151334" y="1347624"/>
                  </a:lnTo>
                  <a:lnTo>
                    <a:pt x="3108609" y="1360881"/>
                  </a:lnTo>
                  <a:lnTo>
                    <a:pt x="3062732" y="1365504"/>
                  </a:lnTo>
                  <a:lnTo>
                    <a:pt x="227584" y="1365504"/>
                  </a:lnTo>
                  <a:lnTo>
                    <a:pt x="181717" y="1360881"/>
                  </a:lnTo>
                  <a:lnTo>
                    <a:pt x="138997" y="1347624"/>
                  </a:lnTo>
                  <a:lnTo>
                    <a:pt x="100339" y="1326646"/>
                  </a:lnTo>
                  <a:lnTo>
                    <a:pt x="66657" y="1298860"/>
                  </a:lnTo>
                  <a:lnTo>
                    <a:pt x="38867" y="1265181"/>
                  </a:lnTo>
                  <a:lnTo>
                    <a:pt x="17884" y="1226522"/>
                  </a:lnTo>
                  <a:lnTo>
                    <a:pt x="4623" y="1183797"/>
                  </a:lnTo>
                  <a:lnTo>
                    <a:pt x="0" y="1137920"/>
                  </a:lnTo>
                  <a:lnTo>
                    <a:pt x="0" y="227584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7895" y="1715465"/>
            <a:ext cx="19018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Базовый  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30570" y="1580133"/>
            <a:ext cx="3176905" cy="1389380"/>
            <a:chOff x="5830570" y="1580133"/>
            <a:chExt cx="3176905" cy="1389380"/>
          </a:xfrm>
        </p:grpSpPr>
        <p:sp>
          <p:nvSpPr>
            <p:cNvPr id="17" name="object 17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292811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459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2928112" y="1368552"/>
                  </a:lnTo>
                  <a:lnTo>
                    <a:pt x="2974084" y="1363918"/>
                  </a:lnTo>
                  <a:lnTo>
                    <a:pt x="3016900" y="1350629"/>
                  </a:lnTo>
                  <a:lnTo>
                    <a:pt x="3055645" y="1329600"/>
                  </a:lnTo>
                  <a:lnTo>
                    <a:pt x="3089402" y="1301750"/>
                  </a:lnTo>
                  <a:lnTo>
                    <a:pt x="3117252" y="1267993"/>
                  </a:lnTo>
                  <a:lnTo>
                    <a:pt x="3138281" y="1229248"/>
                  </a:lnTo>
                  <a:lnTo>
                    <a:pt x="3151570" y="1186432"/>
                  </a:lnTo>
                  <a:lnTo>
                    <a:pt x="3156204" y="1140459"/>
                  </a:lnTo>
                  <a:lnTo>
                    <a:pt x="3156204" y="228091"/>
                  </a:lnTo>
                  <a:lnTo>
                    <a:pt x="3151570" y="182119"/>
                  </a:lnTo>
                  <a:lnTo>
                    <a:pt x="3138281" y="139303"/>
                  </a:lnTo>
                  <a:lnTo>
                    <a:pt x="3117252" y="100558"/>
                  </a:lnTo>
                  <a:lnTo>
                    <a:pt x="3089402" y="66801"/>
                  </a:lnTo>
                  <a:lnTo>
                    <a:pt x="3055645" y="38951"/>
                  </a:lnTo>
                  <a:lnTo>
                    <a:pt x="3016900" y="17922"/>
                  </a:lnTo>
                  <a:lnTo>
                    <a:pt x="2974084" y="4633"/>
                  </a:lnTo>
                  <a:lnTo>
                    <a:pt x="2928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40730" y="1590293"/>
              <a:ext cx="3156585" cy="1369060"/>
            </a:xfrm>
            <a:custGeom>
              <a:avLst/>
              <a:gdLst/>
              <a:ahLst/>
              <a:cxnLst/>
              <a:rect l="l" t="t" r="r" b="b"/>
              <a:pathLst>
                <a:path w="3156584" h="1369060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2928112" y="0"/>
                  </a:lnTo>
                  <a:lnTo>
                    <a:pt x="2974084" y="4633"/>
                  </a:lnTo>
                  <a:lnTo>
                    <a:pt x="3016900" y="17922"/>
                  </a:lnTo>
                  <a:lnTo>
                    <a:pt x="3055645" y="38951"/>
                  </a:lnTo>
                  <a:lnTo>
                    <a:pt x="3089402" y="66801"/>
                  </a:lnTo>
                  <a:lnTo>
                    <a:pt x="3117252" y="100558"/>
                  </a:lnTo>
                  <a:lnTo>
                    <a:pt x="3138281" y="139303"/>
                  </a:lnTo>
                  <a:lnTo>
                    <a:pt x="3151570" y="182119"/>
                  </a:lnTo>
                  <a:lnTo>
                    <a:pt x="3156204" y="228091"/>
                  </a:lnTo>
                  <a:lnTo>
                    <a:pt x="3156204" y="1140459"/>
                  </a:lnTo>
                  <a:lnTo>
                    <a:pt x="3151570" y="1186432"/>
                  </a:lnTo>
                  <a:lnTo>
                    <a:pt x="3138281" y="1229248"/>
                  </a:lnTo>
                  <a:lnTo>
                    <a:pt x="3117252" y="1267993"/>
                  </a:lnTo>
                  <a:lnTo>
                    <a:pt x="3089402" y="1301750"/>
                  </a:lnTo>
                  <a:lnTo>
                    <a:pt x="3055645" y="1329600"/>
                  </a:lnTo>
                  <a:lnTo>
                    <a:pt x="3016900" y="1350629"/>
                  </a:lnTo>
                  <a:lnTo>
                    <a:pt x="2974084" y="1363918"/>
                  </a:lnTo>
                  <a:lnTo>
                    <a:pt x="292811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59"/>
                  </a:lnTo>
                  <a:lnTo>
                    <a:pt x="0" y="228091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50711" y="1715465"/>
            <a:ext cx="28873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rebuchet MS"/>
                <a:cs typeface="Trebuchet MS"/>
              </a:rPr>
              <a:t>Профи</a:t>
            </a:r>
            <a:r>
              <a:rPr sz="360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л</a:t>
            </a:r>
            <a:r>
              <a:rPr sz="3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ьный  уровень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03932" y="3083051"/>
            <a:ext cx="504825" cy="524510"/>
            <a:chOff x="2503932" y="3083051"/>
            <a:chExt cx="504825" cy="524510"/>
          </a:xfrm>
        </p:grpSpPr>
        <p:sp>
          <p:nvSpPr>
            <p:cNvPr id="21" name="object 21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3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3838" y="3092957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39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3"/>
                  </a:lnTo>
                  <a:lnTo>
                    <a:pt x="0" y="262127"/>
                  </a:lnTo>
                  <a:close/>
                </a:path>
              </a:pathLst>
            </a:custGeom>
            <a:ln w="19811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089647" y="3073907"/>
            <a:ext cx="504825" cy="524510"/>
            <a:chOff x="7089647" y="3073907"/>
            <a:chExt cx="504825" cy="524510"/>
          </a:xfrm>
        </p:grpSpPr>
        <p:sp>
          <p:nvSpPr>
            <p:cNvPr id="24" name="object 24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7"/>
                  </a:lnTo>
                  <a:lnTo>
                    <a:pt x="0" y="262127"/>
                  </a:lnTo>
                  <a:lnTo>
                    <a:pt x="242316" y="504444"/>
                  </a:lnTo>
                  <a:lnTo>
                    <a:pt x="484631" y="262127"/>
                  </a:lnTo>
                  <a:lnTo>
                    <a:pt x="363474" y="26212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9553" y="3083813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0" y="262127"/>
                  </a:moveTo>
                  <a:lnTo>
                    <a:pt x="121157" y="26212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62127"/>
                  </a:lnTo>
                  <a:lnTo>
                    <a:pt x="484631" y="262127"/>
                  </a:lnTo>
                  <a:lnTo>
                    <a:pt x="242316" y="504444"/>
                  </a:lnTo>
                  <a:lnTo>
                    <a:pt x="0" y="26212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51703" y="3654552"/>
            <a:ext cx="4238625" cy="2865120"/>
            <a:chOff x="5251703" y="3654552"/>
            <a:chExt cx="4238625" cy="2865120"/>
          </a:xfrm>
        </p:grpSpPr>
        <p:sp>
          <p:nvSpPr>
            <p:cNvPr id="27" name="object 27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3744214" y="0"/>
                  </a:moveTo>
                  <a:lnTo>
                    <a:pt x="474217" y="0"/>
                  </a:lnTo>
                  <a:lnTo>
                    <a:pt x="425736" y="2448"/>
                  </a:lnTo>
                  <a:lnTo>
                    <a:pt x="378654" y="9635"/>
                  </a:lnTo>
                  <a:lnTo>
                    <a:pt x="333210" y="21322"/>
                  </a:lnTo>
                  <a:lnTo>
                    <a:pt x="289643" y="37270"/>
                  </a:lnTo>
                  <a:lnTo>
                    <a:pt x="248190" y="57241"/>
                  </a:lnTo>
                  <a:lnTo>
                    <a:pt x="209091" y="80996"/>
                  </a:lnTo>
                  <a:lnTo>
                    <a:pt x="172583" y="108297"/>
                  </a:lnTo>
                  <a:lnTo>
                    <a:pt x="138906" y="138906"/>
                  </a:lnTo>
                  <a:lnTo>
                    <a:pt x="108297" y="172583"/>
                  </a:lnTo>
                  <a:lnTo>
                    <a:pt x="80996" y="209091"/>
                  </a:lnTo>
                  <a:lnTo>
                    <a:pt x="57241" y="248190"/>
                  </a:lnTo>
                  <a:lnTo>
                    <a:pt x="37270" y="289643"/>
                  </a:lnTo>
                  <a:lnTo>
                    <a:pt x="21322" y="333210"/>
                  </a:lnTo>
                  <a:lnTo>
                    <a:pt x="9635" y="378654"/>
                  </a:lnTo>
                  <a:lnTo>
                    <a:pt x="2448" y="425736"/>
                  </a:lnTo>
                  <a:lnTo>
                    <a:pt x="0" y="474218"/>
                  </a:lnTo>
                  <a:lnTo>
                    <a:pt x="0" y="2371090"/>
                  </a:lnTo>
                  <a:lnTo>
                    <a:pt x="2448" y="2419575"/>
                  </a:lnTo>
                  <a:lnTo>
                    <a:pt x="9635" y="2466660"/>
                  </a:lnTo>
                  <a:lnTo>
                    <a:pt x="21322" y="2512106"/>
                  </a:lnTo>
                  <a:lnTo>
                    <a:pt x="37270" y="2555675"/>
                  </a:lnTo>
                  <a:lnTo>
                    <a:pt x="57241" y="2597128"/>
                  </a:lnTo>
                  <a:lnTo>
                    <a:pt x="80996" y="2636228"/>
                  </a:lnTo>
                  <a:lnTo>
                    <a:pt x="108297" y="2672735"/>
                  </a:lnTo>
                  <a:lnTo>
                    <a:pt x="138906" y="2706411"/>
                  </a:lnTo>
                  <a:lnTo>
                    <a:pt x="172583" y="2737018"/>
                  </a:lnTo>
                  <a:lnTo>
                    <a:pt x="209091" y="2764317"/>
                  </a:lnTo>
                  <a:lnTo>
                    <a:pt x="248190" y="2788071"/>
                  </a:lnTo>
                  <a:lnTo>
                    <a:pt x="289643" y="2808041"/>
                  </a:lnTo>
                  <a:lnTo>
                    <a:pt x="333210" y="2823987"/>
                  </a:lnTo>
                  <a:lnTo>
                    <a:pt x="378654" y="2835673"/>
                  </a:lnTo>
                  <a:lnTo>
                    <a:pt x="425736" y="2842859"/>
                  </a:lnTo>
                  <a:lnTo>
                    <a:pt x="474217" y="2845308"/>
                  </a:lnTo>
                  <a:lnTo>
                    <a:pt x="3744214" y="2845308"/>
                  </a:lnTo>
                  <a:lnTo>
                    <a:pt x="3792695" y="2842859"/>
                  </a:lnTo>
                  <a:lnTo>
                    <a:pt x="3839777" y="2835673"/>
                  </a:lnTo>
                  <a:lnTo>
                    <a:pt x="3885221" y="2823987"/>
                  </a:lnTo>
                  <a:lnTo>
                    <a:pt x="3928788" y="2808041"/>
                  </a:lnTo>
                  <a:lnTo>
                    <a:pt x="3970241" y="2788071"/>
                  </a:lnTo>
                  <a:lnTo>
                    <a:pt x="4009340" y="2764317"/>
                  </a:lnTo>
                  <a:lnTo>
                    <a:pt x="4045848" y="2737018"/>
                  </a:lnTo>
                  <a:lnTo>
                    <a:pt x="4079525" y="2706411"/>
                  </a:lnTo>
                  <a:lnTo>
                    <a:pt x="4110134" y="2672735"/>
                  </a:lnTo>
                  <a:lnTo>
                    <a:pt x="4137435" y="2636228"/>
                  </a:lnTo>
                  <a:lnTo>
                    <a:pt x="4161190" y="2597128"/>
                  </a:lnTo>
                  <a:lnTo>
                    <a:pt x="4181161" y="2555675"/>
                  </a:lnTo>
                  <a:lnTo>
                    <a:pt x="4197109" y="2512106"/>
                  </a:lnTo>
                  <a:lnTo>
                    <a:pt x="4208796" y="2466660"/>
                  </a:lnTo>
                  <a:lnTo>
                    <a:pt x="4215983" y="2419575"/>
                  </a:lnTo>
                  <a:lnTo>
                    <a:pt x="4218432" y="2371090"/>
                  </a:lnTo>
                  <a:lnTo>
                    <a:pt x="4218432" y="474218"/>
                  </a:lnTo>
                  <a:lnTo>
                    <a:pt x="4215983" y="425736"/>
                  </a:lnTo>
                  <a:lnTo>
                    <a:pt x="4208796" y="378654"/>
                  </a:lnTo>
                  <a:lnTo>
                    <a:pt x="4197109" y="333210"/>
                  </a:lnTo>
                  <a:lnTo>
                    <a:pt x="4181161" y="289643"/>
                  </a:lnTo>
                  <a:lnTo>
                    <a:pt x="4161190" y="248190"/>
                  </a:lnTo>
                  <a:lnTo>
                    <a:pt x="4137435" y="209091"/>
                  </a:lnTo>
                  <a:lnTo>
                    <a:pt x="4110134" y="172583"/>
                  </a:lnTo>
                  <a:lnTo>
                    <a:pt x="4079525" y="138906"/>
                  </a:lnTo>
                  <a:lnTo>
                    <a:pt x="4045848" y="108297"/>
                  </a:lnTo>
                  <a:lnTo>
                    <a:pt x="4009340" y="80996"/>
                  </a:lnTo>
                  <a:lnTo>
                    <a:pt x="3970241" y="57241"/>
                  </a:lnTo>
                  <a:lnTo>
                    <a:pt x="3928788" y="37270"/>
                  </a:lnTo>
                  <a:lnTo>
                    <a:pt x="3885221" y="21322"/>
                  </a:lnTo>
                  <a:lnTo>
                    <a:pt x="3839777" y="9635"/>
                  </a:lnTo>
                  <a:lnTo>
                    <a:pt x="3792695" y="2448"/>
                  </a:lnTo>
                  <a:lnTo>
                    <a:pt x="374421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1609" y="3664458"/>
              <a:ext cx="4218940" cy="2845435"/>
            </a:xfrm>
            <a:custGeom>
              <a:avLst/>
              <a:gdLst/>
              <a:ahLst/>
              <a:cxnLst/>
              <a:rect l="l" t="t" r="r" b="b"/>
              <a:pathLst>
                <a:path w="4218940" h="2845434">
                  <a:moveTo>
                    <a:pt x="0" y="474218"/>
                  </a:moveTo>
                  <a:lnTo>
                    <a:pt x="2448" y="425736"/>
                  </a:lnTo>
                  <a:lnTo>
                    <a:pt x="9635" y="378654"/>
                  </a:lnTo>
                  <a:lnTo>
                    <a:pt x="21322" y="333210"/>
                  </a:lnTo>
                  <a:lnTo>
                    <a:pt x="37270" y="289643"/>
                  </a:lnTo>
                  <a:lnTo>
                    <a:pt x="57241" y="248190"/>
                  </a:lnTo>
                  <a:lnTo>
                    <a:pt x="80996" y="209091"/>
                  </a:lnTo>
                  <a:lnTo>
                    <a:pt x="108297" y="172583"/>
                  </a:lnTo>
                  <a:lnTo>
                    <a:pt x="138906" y="138906"/>
                  </a:lnTo>
                  <a:lnTo>
                    <a:pt x="172583" y="108297"/>
                  </a:lnTo>
                  <a:lnTo>
                    <a:pt x="209091" y="80996"/>
                  </a:lnTo>
                  <a:lnTo>
                    <a:pt x="248190" y="57241"/>
                  </a:lnTo>
                  <a:lnTo>
                    <a:pt x="289643" y="37270"/>
                  </a:lnTo>
                  <a:lnTo>
                    <a:pt x="333210" y="21322"/>
                  </a:lnTo>
                  <a:lnTo>
                    <a:pt x="378654" y="9635"/>
                  </a:lnTo>
                  <a:lnTo>
                    <a:pt x="425736" y="2448"/>
                  </a:lnTo>
                  <a:lnTo>
                    <a:pt x="474217" y="0"/>
                  </a:lnTo>
                  <a:lnTo>
                    <a:pt x="3744214" y="0"/>
                  </a:lnTo>
                  <a:lnTo>
                    <a:pt x="3792695" y="2448"/>
                  </a:lnTo>
                  <a:lnTo>
                    <a:pt x="3839777" y="9635"/>
                  </a:lnTo>
                  <a:lnTo>
                    <a:pt x="3885221" y="21322"/>
                  </a:lnTo>
                  <a:lnTo>
                    <a:pt x="3928788" y="37270"/>
                  </a:lnTo>
                  <a:lnTo>
                    <a:pt x="3970241" y="57241"/>
                  </a:lnTo>
                  <a:lnTo>
                    <a:pt x="4009340" y="80996"/>
                  </a:lnTo>
                  <a:lnTo>
                    <a:pt x="4045848" y="108297"/>
                  </a:lnTo>
                  <a:lnTo>
                    <a:pt x="4079525" y="138906"/>
                  </a:lnTo>
                  <a:lnTo>
                    <a:pt x="4110134" y="172583"/>
                  </a:lnTo>
                  <a:lnTo>
                    <a:pt x="4137435" y="209091"/>
                  </a:lnTo>
                  <a:lnTo>
                    <a:pt x="4161190" y="248190"/>
                  </a:lnTo>
                  <a:lnTo>
                    <a:pt x="4181161" y="289643"/>
                  </a:lnTo>
                  <a:lnTo>
                    <a:pt x="4197109" y="333210"/>
                  </a:lnTo>
                  <a:lnTo>
                    <a:pt x="4208796" y="378654"/>
                  </a:lnTo>
                  <a:lnTo>
                    <a:pt x="4215983" y="425736"/>
                  </a:lnTo>
                  <a:lnTo>
                    <a:pt x="4218432" y="474218"/>
                  </a:lnTo>
                  <a:lnTo>
                    <a:pt x="4218432" y="2371090"/>
                  </a:lnTo>
                  <a:lnTo>
                    <a:pt x="4215983" y="2419575"/>
                  </a:lnTo>
                  <a:lnTo>
                    <a:pt x="4208796" y="2466660"/>
                  </a:lnTo>
                  <a:lnTo>
                    <a:pt x="4197109" y="2512106"/>
                  </a:lnTo>
                  <a:lnTo>
                    <a:pt x="4181161" y="2555675"/>
                  </a:lnTo>
                  <a:lnTo>
                    <a:pt x="4161190" y="2597128"/>
                  </a:lnTo>
                  <a:lnTo>
                    <a:pt x="4137435" y="2636228"/>
                  </a:lnTo>
                  <a:lnTo>
                    <a:pt x="4110134" y="2672735"/>
                  </a:lnTo>
                  <a:lnTo>
                    <a:pt x="4079525" y="2706411"/>
                  </a:lnTo>
                  <a:lnTo>
                    <a:pt x="4045848" y="2737018"/>
                  </a:lnTo>
                  <a:lnTo>
                    <a:pt x="4009340" y="2764317"/>
                  </a:lnTo>
                  <a:lnTo>
                    <a:pt x="3970241" y="2788071"/>
                  </a:lnTo>
                  <a:lnTo>
                    <a:pt x="3928788" y="2808041"/>
                  </a:lnTo>
                  <a:lnTo>
                    <a:pt x="3885221" y="2823987"/>
                  </a:lnTo>
                  <a:lnTo>
                    <a:pt x="3839777" y="2835673"/>
                  </a:lnTo>
                  <a:lnTo>
                    <a:pt x="3792695" y="2842859"/>
                  </a:lnTo>
                  <a:lnTo>
                    <a:pt x="3744214" y="2845308"/>
                  </a:lnTo>
                  <a:lnTo>
                    <a:pt x="474217" y="2845308"/>
                  </a:lnTo>
                  <a:lnTo>
                    <a:pt x="425736" y="2842859"/>
                  </a:lnTo>
                  <a:lnTo>
                    <a:pt x="378654" y="2835673"/>
                  </a:lnTo>
                  <a:lnTo>
                    <a:pt x="333210" y="2823987"/>
                  </a:lnTo>
                  <a:lnTo>
                    <a:pt x="289643" y="2808041"/>
                  </a:lnTo>
                  <a:lnTo>
                    <a:pt x="248190" y="2788071"/>
                  </a:lnTo>
                  <a:lnTo>
                    <a:pt x="209091" y="2764317"/>
                  </a:lnTo>
                  <a:lnTo>
                    <a:pt x="172583" y="2737018"/>
                  </a:lnTo>
                  <a:lnTo>
                    <a:pt x="138906" y="2706411"/>
                  </a:lnTo>
                  <a:lnTo>
                    <a:pt x="108297" y="2672735"/>
                  </a:lnTo>
                  <a:lnTo>
                    <a:pt x="80996" y="2636228"/>
                  </a:lnTo>
                  <a:lnTo>
                    <a:pt x="57241" y="2597128"/>
                  </a:lnTo>
                  <a:lnTo>
                    <a:pt x="37270" y="2555675"/>
                  </a:lnTo>
                  <a:lnTo>
                    <a:pt x="21322" y="2512106"/>
                  </a:lnTo>
                  <a:lnTo>
                    <a:pt x="9635" y="2466660"/>
                  </a:lnTo>
                  <a:lnTo>
                    <a:pt x="2448" y="2419575"/>
                  </a:lnTo>
                  <a:lnTo>
                    <a:pt x="0" y="2371090"/>
                  </a:lnTo>
                  <a:lnTo>
                    <a:pt x="0" y="474218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79109" y="3990594"/>
            <a:ext cx="36239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2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360045" marR="35306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внесена</a:t>
            </a:r>
            <a:r>
              <a:rPr sz="2400" b="1" i="1" spc="-6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3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перечень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обязательных</a:t>
            </a:r>
            <a:endParaRPr sz="2400">
              <a:latin typeface="Trebuchet MS"/>
              <a:cs typeface="Trebuchet MS"/>
            </a:endParaRPr>
          </a:p>
          <a:p>
            <a:pPr marL="381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вступительных</a:t>
            </a:r>
            <a:endParaRPr sz="24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испытаний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9223" y="3660647"/>
            <a:ext cx="4429125" cy="605155"/>
            <a:chOff x="649223" y="3660647"/>
            <a:chExt cx="4429125" cy="605155"/>
          </a:xfrm>
        </p:grpSpPr>
        <p:sp>
          <p:nvSpPr>
            <p:cNvPr id="31" name="object 31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4311396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1"/>
                  </a:lnTo>
                  <a:lnTo>
                    <a:pt x="59573" y="577548"/>
                  </a:lnTo>
                  <a:lnTo>
                    <a:pt x="97536" y="585216"/>
                  </a:lnTo>
                  <a:lnTo>
                    <a:pt x="4311396" y="585216"/>
                  </a:lnTo>
                  <a:lnTo>
                    <a:pt x="4349353" y="577548"/>
                  </a:lnTo>
                  <a:lnTo>
                    <a:pt x="4380357" y="556641"/>
                  </a:lnTo>
                  <a:lnTo>
                    <a:pt x="4401264" y="525637"/>
                  </a:lnTo>
                  <a:lnTo>
                    <a:pt x="4408932" y="487680"/>
                  </a:lnTo>
                  <a:lnTo>
                    <a:pt x="4408932" y="97536"/>
                  </a:lnTo>
                  <a:lnTo>
                    <a:pt x="4401264" y="59578"/>
                  </a:lnTo>
                  <a:lnTo>
                    <a:pt x="4380357" y="28575"/>
                  </a:lnTo>
                  <a:lnTo>
                    <a:pt x="4349353" y="7667"/>
                  </a:lnTo>
                  <a:lnTo>
                    <a:pt x="4311396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9129" y="3670553"/>
              <a:ext cx="4409440" cy="585470"/>
            </a:xfrm>
            <a:custGeom>
              <a:avLst/>
              <a:gdLst/>
              <a:ahLst/>
              <a:cxnLst/>
              <a:rect l="l" t="t" r="r" b="b"/>
              <a:pathLst>
                <a:path w="4409440" h="585470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311396" y="0"/>
                  </a:lnTo>
                  <a:lnTo>
                    <a:pt x="4349353" y="7667"/>
                  </a:lnTo>
                  <a:lnTo>
                    <a:pt x="4380357" y="28575"/>
                  </a:lnTo>
                  <a:lnTo>
                    <a:pt x="4401264" y="59578"/>
                  </a:lnTo>
                  <a:lnTo>
                    <a:pt x="4408932" y="97536"/>
                  </a:lnTo>
                  <a:lnTo>
                    <a:pt x="4408932" y="487680"/>
                  </a:lnTo>
                  <a:lnTo>
                    <a:pt x="4401264" y="525637"/>
                  </a:lnTo>
                  <a:lnTo>
                    <a:pt x="4380357" y="556641"/>
                  </a:lnTo>
                  <a:lnTo>
                    <a:pt x="4349353" y="577548"/>
                  </a:lnTo>
                  <a:lnTo>
                    <a:pt x="4311396" y="585216"/>
                  </a:lnTo>
                  <a:lnTo>
                    <a:pt x="97536" y="585216"/>
                  </a:lnTo>
                  <a:lnTo>
                    <a:pt x="59573" y="577548"/>
                  </a:lnTo>
                  <a:lnTo>
                    <a:pt x="28570" y="556641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9533" y="3756405"/>
            <a:ext cx="422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4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получения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аттестата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2272" y="4366259"/>
            <a:ext cx="4425950" cy="2153920"/>
            <a:chOff x="652272" y="4366259"/>
            <a:chExt cx="4425950" cy="2153920"/>
          </a:xfrm>
        </p:grpSpPr>
        <p:sp>
          <p:nvSpPr>
            <p:cNvPr id="35" name="object 35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4050284" y="0"/>
                  </a:moveTo>
                  <a:lnTo>
                    <a:pt x="355600" y="0"/>
                  </a:lnTo>
                  <a:lnTo>
                    <a:pt x="307347" y="3247"/>
                  </a:lnTo>
                  <a:lnTo>
                    <a:pt x="261067" y="12705"/>
                  </a:lnTo>
                  <a:lnTo>
                    <a:pt x="217184" y="27951"/>
                  </a:lnTo>
                  <a:lnTo>
                    <a:pt x="176121" y="48561"/>
                  </a:lnTo>
                  <a:lnTo>
                    <a:pt x="138303" y="74109"/>
                  </a:lnTo>
                  <a:lnTo>
                    <a:pt x="104152" y="104171"/>
                  </a:lnTo>
                  <a:lnTo>
                    <a:pt x="74093" y="138324"/>
                  </a:lnTo>
                  <a:lnTo>
                    <a:pt x="48549" y="176144"/>
                  </a:lnTo>
                  <a:lnTo>
                    <a:pt x="27944" y="217205"/>
                  </a:lnTo>
                  <a:lnTo>
                    <a:pt x="12702" y="261084"/>
                  </a:lnTo>
                  <a:lnTo>
                    <a:pt x="3246" y="307357"/>
                  </a:lnTo>
                  <a:lnTo>
                    <a:pt x="0" y="355599"/>
                  </a:lnTo>
                  <a:lnTo>
                    <a:pt x="0" y="1777999"/>
                  </a:lnTo>
                  <a:lnTo>
                    <a:pt x="3246" y="1826252"/>
                  </a:lnTo>
                  <a:lnTo>
                    <a:pt x="12702" y="1872532"/>
                  </a:lnTo>
                  <a:lnTo>
                    <a:pt x="27944" y="1916415"/>
                  </a:lnTo>
                  <a:lnTo>
                    <a:pt x="48549" y="1957478"/>
                  </a:lnTo>
                  <a:lnTo>
                    <a:pt x="74093" y="1995296"/>
                  </a:lnTo>
                  <a:lnTo>
                    <a:pt x="104152" y="2029447"/>
                  </a:lnTo>
                  <a:lnTo>
                    <a:pt x="138303" y="2059506"/>
                  </a:lnTo>
                  <a:lnTo>
                    <a:pt x="176121" y="2085050"/>
                  </a:lnTo>
                  <a:lnTo>
                    <a:pt x="217184" y="2105655"/>
                  </a:lnTo>
                  <a:lnTo>
                    <a:pt x="261067" y="2120897"/>
                  </a:lnTo>
                  <a:lnTo>
                    <a:pt x="307347" y="2130353"/>
                  </a:lnTo>
                  <a:lnTo>
                    <a:pt x="355600" y="2133599"/>
                  </a:lnTo>
                  <a:lnTo>
                    <a:pt x="4050284" y="2133599"/>
                  </a:lnTo>
                  <a:lnTo>
                    <a:pt x="4098526" y="2130353"/>
                  </a:lnTo>
                  <a:lnTo>
                    <a:pt x="4144799" y="2120897"/>
                  </a:lnTo>
                  <a:lnTo>
                    <a:pt x="4188678" y="2105655"/>
                  </a:lnTo>
                  <a:lnTo>
                    <a:pt x="4229739" y="2085050"/>
                  </a:lnTo>
                  <a:lnTo>
                    <a:pt x="4267559" y="2059506"/>
                  </a:lnTo>
                  <a:lnTo>
                    <a:pt x="4301712" y="2029447"/>
                  </a:lnTo>
                  <a:lnTo>
                    <a:pt x="4331774" y="1995296"/>
                  </a:lnTo>
                  <a:lnTo>
                    <a:pt x="4357322" y="1957478"/>
                  </a:lnTo>
                  <a:lnTo>
                    <a:pt x="4377932" y="1916415"/>
                  </a:lnTo>
                  <a:lnTo>
                    <a:pt x="4393178" y="1872532"/>
                  </a:lnTo>
                  <a:lnTo>
                    <a:pt x="4402636" y="1826252"/>
                  </a:lnTo>
                  <a:lnTo>
                    <a:pt x="4405884" y="1777999"/>
                  </a:lnTo>
                  <a:lnTo>
                    <a:pt x="4405884" y="355599"/>
                  </a:lnTo>
                  <a:lnTo>
                    <a:pt x="4402636" y="307357"/>
                  </a:lnTo>
                  <a:lnTo>
                    <a:pt x="4393178" y="261084"/>
                  </a:lnTo>
                  <a:lnTo>
                    <a:pt x="4377932" y="217205"/>
                  </a:lnTo>
                  <a:lnTo>
                    <a:pt x="4357322" y="176144"/>
                  </a:lnTo>
                  <a:lnTo>
                    <a:pt x="4331774" y="138324"/>
                  </a:lnTo>
                  <a:lnTo>
                    <a:pt x="4301712" y="104171"/>
                  </a:lnTo>
                  <a:lnTo>
                    <a:pt x="4267559" y="74109"/>
                  </a:lnTo>
                  <a:lnTo>
                    <a:pt x="4229739" y="48561"/>
                  </a:lnTo>
                  <a:lnTo>
                    <a:pt x="4188678" y="27951"/>
                  </a:lnTo>
                  <a:lnTo>
                    <a:pt x="4144799" y="12705"/>
                  </a:lnTo>
                  <a:lnTo>
                    <a:pt x="4098526" y="3247"/>
                  </a:lnTo>
                  <a:lnTo>
                    <a:pt x="4050284" y="0"/>
                  </a:lnTo>
                  <a:close/>
                </a:path>
              </a:pathLst>
            </a:custGeom>
            <a:solidFill>
              <a:srgbClr val="DBF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178" y="4376165"/>
              <a:ext cx="4406265" cy="2133600"/>
            </a:xfrm>
            <a:custGeom>
              <a:avLst/>
              <a:gdLst/>
              <a:ahLst/>
              <a:cxnLst/>
              <a:rect l="l" t="t" r="r" b="b"/>
              <a:pathLst>
                <a:path w="4406265" h="2133600">
                  <a:moveTo>
                    <a:pt x="0" y="355599"/>
                  </a:moveTo>
                  <a:lnTo>
                    <a:pt x="3246" y="307357"/>
                  </a:lnTo>
                  <a:lnTo>
                    <a:pt x="12702" y="261084"/>
                  </a:lnTo>
                  <a:lnTo>
                    <a:pt x="27944" y="217205"/>
                  </a:lnTo>
                  <a:lnTo>
                    <a:pt x="48549" y="176144"/>
                  </a:lnTo>
                  <a:lnTo>
                    <a:pt x="74093" y="138324"/>
                  </a:lnTo>
                  <a:lnTo>
                    <a:pt x="104152" y="104171"/>
                  </a:lnTo>
                  <a:lnTo>
                    <a:pt x="138303" y="74109"/>
                  </a:lnTo>
                  <a:lnTo>
                    <a:pt x="176121" y="48561"/>
                  </a:lnTo>
                  <a:lnTo>
                    <a:pt x="217184" y="27951"/>
                  </a:lnTo>
                  <a:lnTo>
                    <a:pt x="261067" y="12705"/>
                  </a:lnTo>
                  <a:lnTo>
                    <a:pt x="307347" y="3247"/>
                  </a:lnTo>
                  <a:lnTo>
                    <a:pt x="355600" y="0"/>
                  </a:lnTo>
                  <a:lnTo>
                    <a:pt x="4050284" y="0"/>
                  </a:lnTo>
                  <a:lnTo>
                    <a:pt x="4098526" y="3247"/>
                  </a:lnTo>
                  <a:lnTo>
                    <a:pt x="4144799" y="12705"/>
                  </a:lnTo>
                  <a:lnTo>
                    <a:pt x="4188678" y="27951"/>
                  </a:lnTo>
                  <a:lnTo>
                    <a:pt x="4229739" y="48561"/>
                  </a:lnTo>
                  <a:lnTo>
                    <a:pt x="4267559" y="74109"/>
                  </a:lnTo>
                  <a:lnTo>
                    <a:pt x="4301712" y="104171"/>
                  </a:lnTo>
                  <a:lnTo>
                    <a:pt x="4331774" y="138324"/>
                  </a:lnTo>
                  <a:lnTo>
                    <a:pt x="4357322" y="176144"/>
                  </a:lnTo>
                  <a:lnTo>
                    <a:pt x="4377932" y="217205"/>
                  </a:lnTo>
                  <a:lnTo>
                    <a:pt x="4393178" y="261084"/>
                  </a:lnTo>
                  <a:lnTo>
                    <a:pt x="4402636" y="307357"/>
                  </a:lnTo>
                  <a:lnTo>
                    <a:pt x="4405884" y="355599"/>
                  </a:lnTo>
                  <a:lnTo>
                    <a:pt x="4405884" y="1777999"/>
                  </a:lnTo>
                  <a:lnTo>
                    <a:pt x="4402636" y="1826252"/>
                  </a:lnTo>
                  <a:lnTo>
                    <a:pt x="4393178" y="1872532"/>
                  </a:lnTo>
                  <a:lnTo>
                    <a:pt x="4377932" y="1916415"/>
                  </a:lnTo>
                  <a:lnTo>
                    <a:pt x="4357322" y="1957478"/>
                  </a:lnTo>
                  <a:lnTo>
                    <a:pt x="4331774" y="1995296"/>
                  </a:lnTo>
                  <a:lnTo>
                    <a:pt x="4301712" y="2029447"/>
                  </a:lnTo>
                  <a:lnTo>
                    <a:pt x="4267559" y="2059506"/>
                  </a:lnTo>
                  <a:lnTo>
                    <a:pt x="4229739" y="2085050"/>
                  </a:lnTo>
                  <a:lnTo>
                    <a:pt x="4188678" y="2105655"/>
                  </a:lnTo>
                  <a:lnTo>
                    <a:pt x="4144799" y="2120897"/>
                  </a:lnTo>
                  <a:lnTo>
                    <a:pt x="4098526" y="2130353"/>
                  </a:lnTo>
                  <a:lnTo>
                    <a:pt x="4050284" y="2133599"/>
                  </a:lnTo>
                  <a:lnTo>
                    <a:pt x="355600" y="2133599"/>
                  </a:lnTo>
                  <a:lnTo>
                    <a:pt x="307347" y="2130353"/>
                  </a:lnTo>
                  <a:lnTo>
                    <a:pt x="261067" y="2120897"/>
                  </a:lnTo>
                  <a:lnTo>
                    <a:pt x="217184" y="2105655"/>
                  </a:lnTo>
                  <a:lnTo>
                    <a:pt x="176121" y="2085050"/>
                  </a:lnTo>
                  <a:lnTo>
                    <a:pt x="138303" y="2059506"/>
                  </a:lnTo>
                  <a:lnTo>
                    <a:pt x="104152" y="2029447"/>
                  </a:lnTo>
                  <a:lnTo>
                    <a:pt x="74093" y="1995296"/>
                  </a:lnTo>
                  <a:lnTo>
                    <a:pt x="48549" y="1957478"/>
                  </a:lnTo>
                  <a:lnTo>
                    <a:pt x="27944" y="1916415"/>
                  </a:lnTo>
                  <a:lnTo>
                    <a:pt x="12702" y="1872532"/>
                  </a:lnTo>
                  <a:lnTo>
                    <a:pt x="3246" y="1826252"/>
                  </a:lnTo>
                  <a:lnTo>
                    <a:pt x="0" y="1777999"/>
                  </a:lnTo>
                  <a:lnTo>
                    <a:pt x="0" y="355599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40383" y="4487417"/>
            <a:ext cx="36239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Для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поступления</a:t>
            </a:r>
            <a:r>
              <a:rPr sz="2400" b="1" i="1" spc="-5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</a:t>
            </a:r>
            <a:r>
              <a:rPr sz="2400" b="1" i="1" spc="-2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вуз, </a:t>
            </a:r>
            <a:r>
              <a:rPr sz="2400" b="1" i="1" spc="-7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где</a:t>
            </a:r>
            <a:r>
              <a:rPr sz="2400" b="1" i="1" spc="-15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математика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не</a:t>
            </a:r>
            <a:r>
              <a:rPr sz="2400" b="1" i="1" spc="-6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является</a:t>
            </a:r>
            <a:endParaRPr sz="2400">
              <a:latin typeface="Trebuchet MS"/>
              <a:cs typeface="Trebuchet MS"/>
            </a:endParaRPr>
          </a:p>
          <a:p>
            <a:pPr marL="551815" marR="544830" algn="ctr">
              <a:lnSpc>
                <a:spcPct val="100000"/>
              </a:lnSpc>
            </a:pP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вступите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л</a:t>
            </a:r>
            <a:r>
              <a:rPr sz="2400" b="1" i="1" spc="-5" dirty="0">
                <a:solidFill>
                  <a:srgbClr val="003399"/>
                </a:solidFill>
                <a:latin typeface="Trebuchet MS"/>
                <a:cs typeface="Trebuchet MS"/>
              </a:rPr>
              <a:t>ь</a:t>
            </a:r>
            <a:r>
              <a:rPr sz="2400" b="1" i="1" spc="5" dirty="0">
                <a:solidFill>
                  <a:srgbClr val="003399"/>
                </a:solidFill>
                <a:latin typeface="Trebuchet MS"/>
                <a:cs typeface="Trebuchet MS"/>
              </a:rPr>
              <a:t>н</a:t>
            </a:r>
            <a:r>
              <a:rPr sz="2400" b="1" i="1" dirty="0">
                <a:solidFill>
                  <a:srgbClr val="003399"/>
                </a:solidFill>
                <a:latin typeface="Trebuchet MS"/>
                <a:cs typeface="Trebuchet MS"/>
              </a:rPr>
              <a:t>ым  экзаменом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6928" y="1251203"/>
            <a:ext cx="1420495" cy="2240280"/>
            <a:chOff x="4376928" y="1251203"/>
            <a:chExt cx="1420495" cy="224028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6" y="1260347"/>
              <a:ext cx="1377696" cy="12054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405884" y="1255775"/>
              <a:ext cx="1386840" cy="1214755"/>
            </a:xfrm>
            <a:custGeom>
              <a:avLst/>
              <a:gdLst/>
              <a:ahLst/>
              <a:cxnLst/>
              <a:rect l="l" t="t" r="r" b="b"/>
              <a:pathLst>
                <a:path w="1386839" h="1214755">
                  <a:moveTo>
                    <a:pt x="0" y="1214627"/>
                  </a:moveTo>
                  <a:lnTo>
                    <a:pt x="1386839" y="1214627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1214627"/>
                  </a:lnTo>
                  <a:close/>
                </a:path>
              </a:pathLst>
            </a:custGeom>
            <a:ln w="9143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2" y="2586227"/>
              <a:ext cx="1379220" cy="8961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81500" y="2581655"/>
              <a:ext cx="1388745" cy="905510"/>
            </a:xfrm>
            <a:custGeom>
              <a:avLst/>
              <a:gdLst/>
              <a:ahLst/>
              <a:cxnLst/>
              <a:rect l="l" t="t" r="r" b="b"/>
              <a:pathLst>
                <a:path w="1388745" h="905510">
                  <a:moveTo>
                    <a:pt x="0" y="905256"/>
                  </a:moveTo>
                  <a:lnTo>
                    <a:pt x="1388364" y="905256"/>
                  </a:lnTo>
                  <a:lnTo>
                    <a:pt x="1388364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1492</Words>
  <Application>Microsoft Office PowerPoint</Application>
  <PresentationFormat>Широкоэкранный</PresentationFormat>
  <Paragraphs>304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Georgia</vt:lpstr>
      <vt:lpstr>Lucida Sans Unicode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Кто может участвовать в ЕГЭ</vt:lpstr>
      <vt:lpstr>ГВЭ</vt:lpstr>
      <vt:lpstr>Сроки проведения ЕГЭ</vt:lpstr>
      <vt:lpstr>ПОДАЧА ЗАЯВЛЕНИЯ</vt:lpstr>
      <vt:lpstr>Согласие на обработку персональных данных</vt:lpstr>
      <vt:lpstr>ВЫБОР ПРЕДМЕТОВ</vt:lpstr>
      <vt:lpstr>Предметы по выбору</vt:lpstr>
      <vt:lpstr>Математика</vt:lpstr>
      <vt:lpstr>Для получения аттестата</vt:lpstr>
      <vt:lpstr>Неудовлетворительный</vt:lpstr>
      <vt:lpstr>ЕГЭ по информатике</vt:lpstr>
      <vt:lpstr>Презентация PowerPoint</vt:lpstr>
      <vt:lpstr>ЕГЭ по иностранным языкам</vt:lpstr>
      <vt:lpstr>Выбор предметов</vt:lpstr>
      <vt:lpstr>Право выбора -</vt:lpstr>
      <vt:lpstr>Для поступления в вузы</vt:lpstr>
      <vt:lpstr>ВАЖНО!</vt:lpstr>
      <vt:lpstr>Продолжительность экзаменов</vt:lpstr>
      <vt:lpstr>РАЗРЕШЕНО</vt:lpstr>
      <vt:lpstr>ЗАПРЕЩЕНО</vt:lpstr>
      <vt:lpstr>АПЕЛЛЯЦИЯ</vt:lpstr>
      <vt:lpstr>АПЕЛЛЯЦИЯ</vt:lpstr>
      <vt:lpstr>Оборудование ППЭ</vt:lpstr>
      <vt:lpstr>Презентация PowerPoint</vt:lpstr>
      <vt:lpstr>Презентация PowerPoint</vt:lpstr>
      <vt:lpstr>Итоговая отметка (в аттестате)</vt:lpstr>
      <vt:lpstr>Итоговая отметка (в аттестате)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</cp:revision>
  <dcterms:created xsi:type="dcterms:W3CDTF">2023-12-04T12:31:15Z</dcterms:created>
  <dcterms:modified xsi:type="dcterms:W3CDTF">2023-12-16T06:50:01Z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2023-12-04T00:00:00Z</vt:filetime>
  </property>
</Properties>
</file>